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71" r:id="rId2"/>
    <p:sldId id="272" r:id="rId3"/>
    <p:sldId id="273" r:id="rId4"/>
    <p:sldId id="277" r:id="rId5"/>
    <p:sldId id="274" r:id="rId6"/>
    <p:sldId id="275" r:id="rId7"/>
    <p:sldId id="276" r:id="rId8"/>
    <p:sldId id="278" r:id="rId9"/>
    <p:sldId id="280" r:id="rId10"/>
    <p:sldId id="281" r:id="rId11"/>
    <p:sldId id="279" r:id="rId12"/>
    <p:sldId id="256" r:id="rId13"/>
    <p:sldId id="257" r:id="rId14"/>
    <p:sldId id="267" r:id="rId15"/>
    <p:sldId id="258" r:id="rId16"/>
    <p:sldId id="259" r:id="rId17"/>
    <p:sldId id="270" r:id="rId18"/>
    <p:sldId id="260" r:id="rId19"/>
    <p:sldId id="261" r:id="rId20"/>
    <p:sldId id="262" r:id="rId21"/>
    <p:sldId id="263" r:id="rId22"/>
    <p:sldId id="264" r:id="rId23"/>
    <p:sldId id="265" r:id="rId24"/>
    <p:sldId id="269" r:id="rId25"/>
    <p:sldId id="26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2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20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</a:t>
            </a:r>
            <a:r>
              <a:rPr lang="en-CA" sz="12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between number of employees and average annual return on captial - 2006 on</a:t>
            </a:r>
            <a:endParaRPr lang="en-CA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Google!$C$53</c:f>
              <c:strCache>
                <c:ptCount val="1"/>
                <c:pt idx="0">
                  <c:v>Employees - 2013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Google!$B$54:$B$59</c:f>
              <c:strCache>
                <c:ptCount val="6"/>
                <c:pt idx="0">
                  <c:v>Starbucks</c:v>
                </c:pt>
                <c:pt idx="1">
                  <c:v>Deere &amp; Co</c:v>
                </c:pt>
                <c:pt idx="2">
                  <c:v>GE</c:v>
                </c:pt>
                <c:pt idx="3">
                  <c:v>3M</c:v>
                </c:pt>
                <c:pt idx="4">
                  <c:v>P&amp;G</c:v>
                </c:pt>
                <c:pt idx="5">
                  <c:v>Google</c:v>
                </c:pt>
              </c:strCache>
            </c:strRef>
          </c:cat>
          <c:val>
            <c:numRef>
              <c:f>Google!$C$54:$C$59</c:f>
              <c:numCache>
                <c:formatCode>General</c:formatCode>
                <c:ptCount val="6"/>
                <c:pt idx="0">
                  <c:v>182000</c:v>
                </c:pt>
                <c:pt idx="1">
                  <c:v>67000</c:v>
                </c:pt>
                <c:pt idx="2">
                  <c:v>305000</c:v>
                </c:pt>
                <c:pt idx="3">
                  <c:v>88000</c:v>
                </c:pt>
                <c:pt idx="4">
                  <c:v>121000</c:v>
                </c:pt>
                <c:pt idx="5">
                  <c:v>47756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7487736"/>
        <c:axId val="337484992"/>
      </c:barChart>
      <c:lineChart>
        <c:grouping val="standard"/>
        <c:varyColors val="0"/>
        <c:ser>
          <c:idx val="1"/>
          <c:order val="1"/>
          <c:tx>
            <c:strRef>
              <c:f>Google!$D$53</c:f>
              <c:strCache>
                <c:ptCount val="1"/>
                <c:pt idx="0">
                  <c:v>Average annual RonC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Google!$B$54:$B$59</c:f>
              <c:strCache>
                <c:ptCount val="6"/>
                <c:pt idx="0">
                  <c:v>Starbucks</c:v>
                </c:pt>
                <c:pt idx="1">
                  <c:v>Deere &amp; Co</c:v>
                </c:pt>
                <c:pt idx="2">
                  <c:v>GE</c:v>
                </c:pt>
                <c:pt idx="3">
                  <c:v>3M</c:v>
                </c:pt>
                <c:pt idx="4">
                  <c:v>P&amp;G</c:v>
                </c:pt>
                <c:pt idx="5">
                  <c:v>Google</c:v>
                </c:pt>
              </c:strCache>
            </c:strRef>
          </c:cat>
          <c:val>
            <c:numRef>
              <c:f>Google!$D$54:$D$59</c:f>
              <c:numCache>
                <c:formatCode>0%</c:formatCode>
                <c:ptCount val="6"/>
                <c:pt idx="0">
                  <c:v>0.23499999999999999</c:v>
                </c:pt>
                <c:pt idx="1">
                  <c:v>0.20499999999999999</c:v>
                </c:pt>
                <c:pt idx="2">
                  <c:v>0.06</c:v>
                </c:pt>
                <c:pt idx="3">
                  <c:v>0.26</c:v>
                </c:pt>
                <c:pt idx="4">
                  <c:v>0.16500000000000001</c:v>
                </c:pt>
                <c:pt idx="5">
                  <c:v>0.16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7485384"/>
        <c:axId val="337488520"/>
      </c:lineChart>
      <c:catAx>
        <c:axId val="337487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484992"/>
        <c:crosses val="autoZero"/>
        <c:auto val="1"/>
        <c:lblAlgn val="ctr"/>
        <c:lblOffset val="100"/>
        <c:noMultiLvlLbl val="0"/>
      </c:catAx>
      <c:valAx>
        <c:axId val="337484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487736"/>
        <c:crosses val="autoZero"/>
        <c:crossBetween val="between"/>
      </c:valAx>
      <c:valAx>
        <c:axId val="337488520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485384"/>
        <c:crosses val="max"/>
        <c:crossBetween val="between"/>
      </c:valAx>
      <c:catAx>
        <c:axId val="3374853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74885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20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</a:t>
            </a:r>
            <a:r>
              <a:rPr lang="en-CA" sz="12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between P/E average annual ratio and revenue growth</a:t>
            </a:r>
            <a:endParaRPr lang="en-CA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5598600174978128"/>
          <c:y val="4.62962962962962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v>P/E ratio - average annual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Google!$I$62:$Q$62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Google!$I$63:$Q$63</c:f>
              <c:numCache>
                <c:formatCode>General</c:formatCode>
                <c:ptCount val="9"/>
                <c:pt idx="0">
                  <c:v>43.4</c:v>
                </c:pt>
                <c:pt idx="1">
                  <c:v>40.700000000000003</c:v>
                </c:pt>
                <c:pt idx="2">
                  <c:v>27.6</c:v>
                </c:pt>
                <c:pt idx="3">
                  <c:v>21.5</c:v>
                </c:pt>
                <c:pt idx="4">
                  <c:v>20.3</c:v>
                </c:pt>
                <c:pt idx="5">
                  <c:v>19.100000000000001</c:v>
                </c:pt>
                <c:pt idx="6">
                  <c:v>19.8</c:v>
                </c:pt>
                <c:pt idx="7">
                  <c:v>24.6</c:v>
                </c:pt>
                <c:pt idx="8">
                  <c:v>26.2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0669872"/>
        <c:axId val="240671832"/>
      </c:barChart>
      <c:lineChart>
        <c:grouping val="standard"/>
        <c:varyColors val="0"/>
        <c:ser>
          <c:idx val="2"/>
          <c:order val="1"/>
          <c:tx>
            <c:v>Revenue % increase year over year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Google!$I$62:$Q$62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Google!$I$64:$Q$64</c:f>
              <c:numCache>
                <c:formatCode>0%</c:formatCode>
                <c:ptCount val="9"/>
                <c:pt idx="0">
                  <c:v>0.73452768729641704</c:v>
                </c:pt>
                <c:pt idx="1">
                  <c:v>0.55774647887323936</c:v>
                </c:pt>
                <c:pt idx="2">
                  <c:v>0.31344183242917417</c:v>
                </c:pt>
                <c:pt idx="3">
                  <c:v>8.5360256998623193E-2</c:v>
                </c:pt>
                <c:pt idx="4">
                  <c:v>0.23974630021141657</c:v>
                </c:pt>
                <c:pt idx="5">
                  <c:v>0.29263301500682121</c:v>
                </c:pt>
                <c:pt idx="6">
                  <c:v>0.3237467018469658</c:v>
                </c:pt>
                <c:pt idx="7">
                  <c:v>0.19234602352003186</c:v>
                </c:pt>
                <c:pt idx="8">
                  <c:v>0.11400869274490137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2313672"/>
        <c:axId val="242312888"/>
      </c:lineChart>
      <c:catAx>
        <c:axId val="240669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671832"/>
        <c:crosses val="autoZero"/>
        <c:auto val="1"/>
        <c:lblAlgn val="ctr"/>
        <c:lblOffset val="100"/>
        <c:noMultiLvlLbl val="0"/>
      </c:catAx>
      <c:valAx>
        <c:axId val="240671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P/E ratio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669872"/>
        <c:crosses val="autoZero"/>
        <c:crossBetween val="between"/>
      </c:valAx>
      <c:valAx>
        <c:axId val="242312888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2313672"/>
        <c:crosses val="max"/>
        <c:crossBetween val="between"/>
      </c:valAx>
      <c:catAx>
        <c:axId val="2423136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23128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200" b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increaces since 2006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Google!$H$80</c:f>
              <c:strCache>
                <c:ptCount val="1"/>
                <c:pt idx="0">
                  <c:v>Share price relative increase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Google!$G$79:$Q$79</c:f>
              <c:numCache>
                <c:formatCode>General</c:formatCode>
                <c:ptCount val="11"/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Google!$G$80:$Q$80</c:f>
              <c:numCache>
                <c:formatCode>General</c:formatCode>
                <c:ptCount val="11"/>
                <c:pt idx="1">
                  <c:v>0</c:v>
                </c:pt>
                <c:pt idx="2">
                  <c:v>1</c:v>
                </c:pt>
                <c:pt idx="3" formatCode="0.00">
                  <c:v>1.4028436018957346</c:v>
                </c:pt>
                <c:pt idx="4" formatCode="0.00">
                  <c:v>1.1208530805687205</c:v>
                </c:pt>
                <c:pt idx="5" formatCode="0.00">
                  <c:v>1.0758293838862558</c:v>
                </c:pt>
                <c:pt idx="6" formatCode="0.00">
                  <c:v>1.2606635071090047</c:v>
                </c:pt>
                <c:pt idx="7" formatCode="0.00">
                  <c:v>1.3246445497630333</c:v>
                </c:pt>
                <c:pt idx="8" formatCode="0.00">
                  <c:v>1.5758293838862558</c:v>
                </c:pt>
                <c:pt idx="9" formatCode="0.00">
                  <c:v>2.1516587677725116</c:v>
                </c:pt>
                <c:pt idx="10" formatCode="0.00">
                  <c:v>2.6445497630331753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Google!$H$81</c:f>
              <c:strCache>
                <c:ptCount val="1"/>
                <c:pt idx="0">
                  <c:v>EPS relative increase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Google!$G$79:$Q$79</c:f>
              <c:numCache>
                <c:formatCode>General</c:formatCode>
                <c:ptCount val="11"/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Google!$G$81:$Q$81</c:f>
              <c:numCache>
                <c:formatCode>General</c:formatCode>
                <c:ptCount val="11"/>
                <c:pt idx="1">
                  <c:v>0</c:v>
                </c:pt>
                <c:pt idx="2">
                  <c:v>1</c:v>
                </c:pt>
                <c:pt idx="3">
                  <c:v>1.4000000000000001</c:v>
                </c:pt>
                <c:pt idx="4" formatCode="0.00">
                  <c:v>1.7578947368421052</c:v>
                </c:pt>
                <c:pt idx="5" formatCode="0.00">
                  <c:v>2.1494736842105264</c:v>
                </c:pt>
                <c:pt idx="6" formatCode="0.00">
                  <c:v>2.7705263157894735</c:v>
                </c:pt>
                <c:pt idx="7" formatCode="0.00">
                  <c:v>3.1326315789473687</c:v>
                </c:pt>
                <c:pt idx="8" formatCode="0.00">
                  <c:v>3.4168421052631581</c:v>
                </c:pt>
                <c:pt idx="9" formatCode="0.00">
                  <c:v>3.7957894736842106</c:v>
                </c:pt>
                <c:pt idx="10" formatCode="0.00">
                  <c:v>4.4736842105263159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Google!$H$82</c:f>
              <c:strCache>
                <c:ptCount val="1"/>
                <c:pt idx="0">
                  <c:v>Revenue relative increase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Google!$G$79:$Q$79</c:f>
              <c:numCache>
                <c:formatCode>General</c:formatCode>
                <c:ptCount val="11"/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Google!$G$82:$Q$82</c:f>
              <c:numCache>
                <c:formatCode>General</c:formatCode>
                <c:ptCount val="11"/>
                <c:pt idx="1">
                  <c:v>0</c:v>
                </c:pt>
                <c:pt idx="2">
                  <c:v>1</c:v>
                </c:pt>
                <c:pt idx="3" formatCode="0.00">
                  <c:v>1.5577464788732394</c:v>
                </c:pt>
                <c:pt idx="4" formatCode="0.00">
                  <c:v>2.0460093896713611</c:v>
                </c:pt>
                <c:pt idx="5" formatCode="0.00">
                  <c:v>2.220657276995305</c:v>
                </c:pt>
                <c:pt idx="6" formatCode="0.00">
                  <c:v>2.7530516431924883</c:v>
                </c:pt>
                <c:pt idx="7" formatCode="0.00">
                  <c:v>3.5586854460093895</c:v>
                </c:pt>
                <c:pt idx="8" formatCode="0.00">
                  <c:v>4.7107981220657278</c:v>
                </c:pt>
                <c:pt idx="9" formatCode="0.00">
                  <c:v>5.6169014084507038</c:v>
                </c:pt>
                <c:pt idx="10" formatCode="0.00">
                  <c:v>6.2572769953051646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156960"/>
        <c:axId val="342217720"/>
      </c:lineChart>
      <c:catAx>
        <c:axId val="210156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217720"/>
        <c:crosses val="autoZero"/>
        <c:auto val="1"/>
        <c:lblAlgn val="ctr"/>
        <c:lblOffset val="100"/>
        <c:noMultiLvlLbl val="0"/>
      </c:catAx>
      <c:valAx>
        <c:axId val="342217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Increase relative to 2006 as 100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156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200"/>
              <a:t>Correlation between number of employees and average annual return on total capital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Number of employees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'Basket analysis'!$W$62:$W$66</c:f>
              <c:strCache>
                <c:ptCount val="5"/>
                <c:pt idx="0">
                  <c:v>Starbucks</c:v>
                </c:pt>
                <c:pt idx="1">
                  <c:v>Deere &amp; Co</c:v>
                </c:pt>
                <c:pt idx="2">
                  <c:v>GE</c:v>
                </c:pt>
                <c:pt idx="3">
                  <c:v>3M</c:v>
                </c:pt>
                <c:pt idx="4">
                  <c:v>P&amp;G</c:v>
                </c:pt>
              </c:strCache>
            </c:strRef>
          </c:cat>
          <c:val>
            <c:numRef>
              <c:f>'Basket analysis'!$X$62:$X$66</c:f>
              <c:numCache>
                <c:formatCode>General</c:formatCode>
                <c:ptCount val="5"/>
                <c:pt idx="0">
                  <c:v>182000</c:v>
                </c:pt>
                <c:pt idx="1">
                  <c:v>67000</c:v>
                </c:pt>
                <c:pt idx="2">
                  <c:v>305000</c:v>
                </c:pt>
                <c:pt idx="3">
                  <c:v>88000</c:v>
                </c:pt>
                <c:pt idx="4">
                  <c:v>121000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1109208"/>
        <c:axId val="341101760"/>
      </c:barChart>
      <c:lineChart>
        <c:grouping val="standard"/>
        <c:varyColors val="0"/>
        <c:ser>
          <c:idx val="1"/>
          <c:order val="1"/>
          <c:tx>
            <c:v>Average return on capital %</c:v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'Basket analysis'!$W$62:$W$66</c:f>
              <c:strCache>
                <c:ptCount val="5"/>
                <c:pt idx="0">
                  <c:v>Starbucks</c:v>
                </c:pt>
                <c:pt idx="1">
                  <c:v>Deere &amp; Co</c:v>
                </c:pt>
                <c:pt idx="2">
                  <c:v>GE</c:v>
                </c:pt>
                <c:pt idx="3">
                  <c:v>3M</c:v>
                </c:pt>
                <c:pt idx="4">
                  <c:v>P&amp;G</c:v>
                </c:pt>
              </c:strCache>
            </c:strRef>
          </c:cat>
          <c:val>
            <c:numRef>
              <c:f>'Basket analysis'!$Y$62:$Y$66</c:f>
              <c:numCache>
                <c:formatCode>0%</c:formatCode>
                <c:ptCount val="5"/>
                <c:pt idx="0">
                  <c:v>0.23499999999999999</c:v>
                </c:pt>
                <c:pt idx="1">
                  <c:v>0.20499999999999999</c:v>
                </c:pt>
                <c:pt idx="2">
                  <c:v>0.06</c:v>
                </c:pt>
                <c:pt idx="3">
                  <c:v>0.26</c:v>
                </c:pt>
                <c:pt idx="4">
                  <c:v>0.16500000000000001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1102152"/>
        <c:axId val="341106072"/>
      </c:lineChart>
      <c:catAx>
        <c:axId val="341109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101760"/>
        <c:crosses val="autoZero"/>
        <c:auto val="1"/>
        <c:lblAlgn val="ctr"/>
        <c:lblOffset val="100"/>
        <c:noMultiLvlLbl val="0"/>
      </c:catAx>
      <c:valAx>
        <c:axId val="341101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109208"/>
        <c:crosses val="autoZero"/>
        <c:crossBetween val="between"/>
      </c:valAx>
      <c:valAx>
        <c:axId val="341106072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102152"/>
        <c:crosses val="max"/>
        <c:crossBetween val="between"/>
      </c:valAx>
      <c:catAx>
        <c:axId val="3411021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11060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Factors of Greatest Importance to 3m's Innovative Culture. A comparison</a:t>
            </a:r>
            <a:r>
              <a:rPr lang="en-US" sz="12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wth Best of Breed</a:t>
            </a:r>
            <a:endParaRPr 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3M's rating</c:v>
          </c:tx>
          <c:invertIfNegative val="0"/>
          <c:cat>
            <c:multiLvlStrRef>
              <c:f>Sheet1!$H$10:$I$18</c:f>
              <c:multiLvlStrCache>
                <c:ptCount val="9"/>
                <c:lvl>
                  <c:pt idx="0">
                    <c:v>Tolerance of mavericks.</c:v>
                  </c:pt>
                  <c:pt idx="1">
                    <c:v>People and their interactions</c:v>
                  </c:pt>
                  <c:pt idx="2">
                    <c:v>Intra-firm communications formality.</c:v>
                  </c:pt>
                  <c:pt idx="3">
                    <c:v>Use of work independent work groups.</c:v>
                  </c:pt>
                  <c:pt idx="4">
                    <c:v>Decision making is broadly based.</c:v>
                  </c:pt>
                  <c:pt idx="5">
                    <c:v>Formality of decision process.</c:v>
                  </c:pt>
                  <c:pt idx="6">
                    <c:v>Rewards for innovation.</c:v>
                  </c:pt>
                  <c:pt idx="7">
                    <c:v>Innovative tradition.</c:v>
                  </c:pt>
                  <c:pt idx="8">
                    <c:v>R&amp;D budget levels.</c:v>
                  </c:pt>
                </c:lvl>
                <c:lvl>
                  <c:pt idx="0">
                    <c:v>3</c:v>
                  </c:pt>
                  <c:pt idx="1">
                    <c:v>6</c:v>
                  </c:pt>
                  <c:pt idx="2">
                    <c:v>10</c:v>
                  </c:pt>
                  <c:pt idx="3">
                    <c:v>11</c:v>
                  </c:pt>
                  <c:pt idx="4">
                    <c:v>12</c:v>
                  </c:pt>
                  <c:pt idx="5">
                    <c:v>13</c:v>
                  </c:pt>
                  <c:pt idx="6">
                    <c:v>14</c:v>
                  </c:pt>
                  <c:pt idx="7">
                    <c:v>22</c:v>
                  </c:pt>
                  <c:pt idx="8">
                    <c:v>23</c:v>
                  </c:pt>
                </c:lvl>
              </c:multiLvlStrCache>
            </c:multiLvlStrRef>
          </c:cat>
          <c:val>
            <c:numRef>
              <c:f>Sheet1!$J$10:$J$18</c:f>
              <c:numCache>
                <c:formatCode>General</c:formatCode>
                <c:ptCount val="9"/>
                <c:pt idx="0">
                  <c:v>-5</c:v>
                </c:pt>
                <c:pt idx="1">
                  <c:v>5</c:v>
                </c:pt>
                <c:pt idx="2">
                  <c:v>-5</c:v>
                </c:pt>
                <c:pt idx="3">
                  <c:v>-5</c:v>
                </c:pt>
                <c:pt idx="4">
                  <c:v>5</c:v>
                </c:pt>
                <c:pt idx="5">
                  <c:v>5</c:v>
                </c:pt>
                <c:pt idx="6">
                  <c:v>-5</c:v>
                </c:pt>
                <c:pt idx="7">
                  <c:v>5</c:v>
                </c:pt>
                <c:pt idx="8">
                  <c:v>5</c:v>
                </c:pt>
              </c:numCache>
            </c:numRef>
          </c:val>
        </c:ser>
        <c:ser>
          <c:idx val="1"/>
          <c:order val="1"/>
          <c:tx>
            <c:v>Best of Breed</c:v>
          </c:tx>
          <c:invertIfNegative val="0"/>
          <c:cat>
            <c:multiLvlStrRef>
              <c:f>Sheet1!$H$10:$I$18</c:f>
              <c:multiLvlStrCache>
                <c:ptCount val="9"/>
                <c:lvl>
                  <c:pt idx="0">
                    <c:v>Tolerance of mavericks.</c:v>
                  </c:pt>
                  <c:pt idx="1">
                    <c:v>People and their interactions</c:v>
                  </c:pt>
                  <c:pt idx="2">
                    <c:v>Intra-firm communications formality.</c:v>
                  </c:pt>
                  <c:pt idx="3">
                    <c:v>Use of work independent work groups.</c:v>
                  </c:pt>
                  <c:pt idx="4">
                    <c:v>Decision making is broadly based.</c:v>
                  </c:pt>
                  <c:pt idx="5">
                    <c:v>Formality of decision process.</c:v>
                  </c:pt>
                  <c:pt idx="6">
                    <c:v>Rewards for innovation.</c:v>
                  </c:pt>
                  <c:pt idx="7">
                    <c:v>Innovative tradition.</c:v>
                  </c:pt>
                  <c:pt idx="8">
                    <c:v>R&amp;D budget levels.</c:v>
                  </c:pt>
                </c:lvl>
                <c:lvl>
                  <c:pt idx="0">
                    <c:v>3</c:v>
                  </c:pt>
                  <c:pt idx="1">
                    <c:v>6</c:v>
                  </c:pt>
                  <c:pt idx="2">
                    <c:v>10</c:v>
                  </c:pt>
                  <c:pt idx="3">
                    <c:v>11</c:v>
                  </c:pt>
                  <c:pt idx="4">
                    <c:v>12</c:v>
                  </c:pt>
                  <c:pt idx="5">
                    <c:v>13</c:v>
                  </c:pt>
                  <c:pt idx="6">
                    <c:v>14</c:v>
                  </c:pt>
                  <c:pt idx="7">
                    <c:v>22</c:v>
                  </c:pt>
                  <c:pt idx="8">
                    <c:v>23</c:v>
                  </c:pt>
                </c:lvl>
              </c:multiLvlStrCache>
            </c:multiLvlStrRef>
          </c:cat>
          <c:val>
            <c:numRef>
              <c:f>Sheet1!$K$10:$K$18</c:f>
              <c:numCache>
                <c:formatCode>General</c:formatCode>
                <c:ptCount val="9"/>
                <c:pt idx="0">
                  <c:v>-4</c:v>
                </c:pt>
                <c:pt idx="1">
                  <c:v>5</c:v>
                </c:pt>
                <c:pt idx="2">
                  <c:v>-4</c:v>
                </c:pt>
                <c:pt idx="3">
                  <c:v>-5</c:v>
                </c:pt>
                <c:pt idx="4">
                  <c:v>5</c:v>
                </c:pt>
                <c:pt idx="5">
                  <c:v>5</c:v>
                </c:pt>
                <c:pt idx="6">
                  <c:v>-4</c:v>
                </c:pt>
                <c:pt idx="7">
                  <c:v>5</c:v>
                </c:pt>
                <c:pt idx="8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1106464"/>
        <c:axId val="341103720"/>
      </c:barChart>
      <c:catAx>
        <c:axId val="341106464"/>
        <c:scaling>
          <c:orientation val="maxMin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Factor #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low"/>
        <c:crossAx val="341103720"/>
        <c:crosses val="autoZero"/>
        <c:auto val="1"/>
        <c:lblAlgn val="ctr"/>
        <c:lblOffset val="100"/>
        <c:noMultiLvlLbl val="0"/>
      </c:catAx>
      <c:valAx>
        <c:axId val="341103720"/>
        <c:scaling>
          <c:orientation val="minMax"/>
        </c:scaling>
        <c:delete val="0"/>
        <c:axPos val="t"/>
        <c:majorGridlines/>
        <c:numFmt formatCode="General" sourceLinked="1"/>
        <c:majorTickMark val="out"/>
        <c:minorTickMark val="none"/>
        <c:tickLblPos val="nextTo"/>
        <c:crossAx val="34110646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A1D1B2-5E54-4376-AD4F-A5A86A0E89BF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1A3B8520-40E7-459A-B8A6-D0671E785377}">
      <dgm:prSet phldrT="[Text]"/>
      <dgm:spPr>
        <a:xfrm>
          <a:off x="351126" y="1776806"/>
          <a:ext cx="1402691" cy="557804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CA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Effective management of innovation</a:t>
          </a:r>
        </a:p>
      </dgm:t>
    </dgm:pt>
    <dgm:pt modelId="{86D30645-C2EB-4358-A11E-B9C4F61F7977}" type="parTrans" cxnId="{F1465ABF-143E-4095-AA78-49C434116AB8}">
      <dgm:prSet/>
      <dgm:spPr/>
      <dgm:t>
        <a:bodyPr/>
        <a:lstStyle/>
        <a:p>
          <a:endParaRPr lang="en-CA"/>
        </a:p>
      </dgm:t>
    </dgm:pt>
    <dgm:pt modelId="{16AD8CF2-FB65-43BC-85DB-C4D05933FC90}" type="sibTrans" cxnId="{F1465ABF-143E-4095-AA78-49C434116AB8}">
      <dgm:prSet/>
      <dgm:spPr>
        <a:xfrm>
          <a:off x="883264" y="1049786"/>
          <a:ext cx="1761494" cy="1761494"/>
        </a:xfr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CA"/>
        </a:p>
      </dgm:t>
    </dgm:pt>
    <dgm:pt modelId="{13E7CC25-DC5D-43E0-8F1C-510371434F33}">
      <dgm:prSet phldrT="[Text]" custT="1"/>
      <dgm:spPr>
        <a:xfrm>
          <a:off x="453" y="754166"/>
          <a:ext cx="1578027" cy="130154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114300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CA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DF8E2E00-63A3-4A6D-AA52-D7D96E05A007}" type="parTrans" cxnId="{A6552A45-9F81-4344-9F4E-2B3AB0A3828C}">
      <dgm:prSet/>
      <dgm:spPr/>
      <dgm:t>
        <a:bodyPr/>
        <a:lstStyle/>
        <a:p>
          <a:endParaRPr lang="en-CA"/>
        </a:p>
      </dgm:t>
    </dgm:pt>
    <dgm:pt modelId="{BAB963E3-EB43-4DA0-A9E5-0EE2C9C08F53}" type="sibTrans" cxnId="{A6552A45-9F81-4344-9F4E-2B3AB0A3828C}">
      <dgm:prSet/>
      <dgm:spPr/>
      <dgm:t>
        <a:bodyPr/>
        <a:lstStyle/>
        <a:p>
          <a:endParaRPr lang="en-CA"/>
        </a:p>
      </dgm:t>
    </dgm:pt>
    <dgm:pt modelId="{5B2035AE-A25A-436F-B294-7397D62A363F}">
      <dgm:prSet phldrT="[Text]" custT="1"/>
      <dgm:spPr>
        <a:xfrm>
          <a:off x="453" y="754166"/>
          <a:ext cx="1578027" cy="130154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114300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CA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Financial and human resource management</a:t>
          </a:r>
        </a:p>
      </dgm:t>
    </dgm:pt>
    <dgm:pt modelId="{E99264B2-C573-4BBA-B9BF-5F02850F1075}" type="parTrans" cxnId="{11956519-3FCC-438F-8982-C7F283C8F1E6}">
      <dgm:prSet/>
      <dgm:spPr/>
      <dgm:t>
        <a:bodyPr/>
        <a:lstStyle/>
        <a:p>
          <a:endParaRPr lang="en-CA"/>
        </a:p>
      </dgm:t>
    </dgm:pt>
    <dgm:pt modelId="{10E6471F-D16D-4F6B-9262-8F7B5A36EE97}" type="sibTrans" cxnId="{11956519-3FCC-438F-8982-C7F283C8F1E6}">
      <dgm:prSet/>
      <dgm:spPr/>
      <dgm:t>
        <a:bodyPr/>
        <a:lstStyle/>
        <a:p>
          <a:endParaRPr lang="en-CA"/>
        </a:p>
      </dgm:t>
    </dgm:pt>
    <dgm:pt modelId="{E2B43349-08F3-4E66-8A6B-D16EBD93ED06}">
      <dgm:prSet phldrT="[Text]"/>
      <dgm:spPr>
        <a:xfrm>
          <a:off x="2379115" y="475264"/>
          <a:ext cx="1402691" cy="557804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CA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Financial performance</a:t>
          </a:r>
        </a:p>
      </dgm:t>
    </dgm:pt>
    <dgm:pt modelId="{5941401B-12C8-4764-8AF4-EE55555CAFC0}" type="parTrans" cxnId="{FCD54B6A-5E2E-48DB-9BB8-8E066A67CDA2}">
      <dgm:prSet/>
      <dgm:spPr/>
      <dgm:t>
        <a:bodyPr/>
        <a:lstStyle/>
        <a:p>
          <a:endParaRPr lang="en-CA"/>
        </a:p>
      </dgm:t>
    </dgm:pt>
    <dgm:pt modelId="{0D0FAA0F-7A0F-438C-9408-7BF8EBB87512}" type="sibTrans" cxnId="{FCD54B6A-5E2E-48DB-9BB8-8E066A67CDA2}">
      <dgm:prSet/>
      <dgm:spPr>
        <a:xfrm>
          <a:off x="2898103" y="-52439"/>
          <a:ext cx="1963131" cy="1963131"/>
        </a:xfr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CA"/>
        </a:p>
      </dgm:t>
    </dgm:pt>
    <dgm:pt modelId="{22A6288A-4F8A-4FF1-90B5-AC5CCE71281A}">
      <dgm:prSet phldrT="[Text]" custT="1"/>
      <dgm:spPr>
        <a:xfrm>
          <a:off x="2028442" y="754166"/>
          <a:ext cx="1578027" cy="130154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CA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Growth</a:t>
          </a:r>
        </a:p>
      </dgm:t>
    </dgm:pt>
    <dgm:pt modelId="{FF78B202-6E24-4870-A4EE-3703D48AE0E6}" type="parTrans" cxnId="{91678FF7-A03F-4E23-AC4A-C12725BCEF76}">
      <dgm:prSet/>
      <dgm:spPr/>
      <dgm:t>
        <a:bodyPr/>
        <a:lstStyle/>
        <a:p>
          <a:endParaRPr lang="en-CA"/>
        </a:p>
      </dgm:t>
    </dgm:pt>
    <dgm:pt modelId="{1B8B1BED-0BE3-403C-9FE7-6D893D8DD548}" type="sibTrans" cxnId="{91678FF7-A03F-4E23-AC4A-C12725BCEF76}">
      <dgm:prSet/>
      <dgm:spPr/>
      <dgm:t>
        <a:bodyPr/>
        <a:lstStyle/>
        <a:p>
          <a:endParaRPr lang="en-CA"/>
        </a:p>
      </dgm:t>
    </dgm:pt>
    <dgm:pt modelId="{692D6473-A371-4D77-83DF-469CB7FF4368}">
      <dgm:prSet phldrT="[Text]" custT="1"/>
      <dgm:spPr>
        <a:xfrm>
          <a:off x="2028442" y="754166"/>
          <a:ext cx="1578027" cy="130154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CA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Profit</a:t>
          </a:r>
        </a:p>
      </dgm:t>
    </dgm:pt>
    <dgm:pt modelId="{B26A4090-A023-4549-AD1C-2E74F2B9E53E}" type="parTrans" cxnId="{BAA8B775-4D2C-41AE-8A61-931384C1BB0E}">
      <dgm:prSet/>
      <dgm:spPr/>
      <dgm:t>
        <a:bodyPr/>
        <a:lstStyle/>
        <a:p>
          <a:endParaRPr lang="en-CA"/>
        </a:p>
      </dgm:t>
    </dgm:pt>
    <dgm:pt modelId="{09BF0B5C-E600-4F85-A667-5AC006A1D2E4}" type="sibTrans" cxnId="{BAA8B775-4D2C-41AE-8A61-931384C1BB0E}">
      <dgm:prSet/>
      <dgm:spPr/>
      <dgm:t>
        <a:bodyPr/>
        <a:lstStyle/>
        <a:p>
          <a:endParaRPr lang="en-CA"/>
        </a:p>
      </dgm:t>
    </dgm:pt>
    <dgm:pt modelId="{F723FAE5-BFA1-43C2-9F6D-1FB5CF866B57}">
      <dgm:prSet phldrT="[Text]"/>
      <dgm:spPr>
        <a:xfrm>
          <a:off x="4407105" y="1776806"/>
          <a:ext cx="1402691" cy="557804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CA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Stock price</a:t>
          </a:r>
        </a:p>
      </dgm:t>
    </dgm:pt>
    <dgm:pt modelId="{9B19D2BF-F5F7-495C-8DEC-8F7F11562B27}" type="parTrans" cxnId="{F8955FBC-CB67-48EC-9789-C21553D7F4C3}">
      <dgm:prSet/>
      <dgm:spPr/>
      <dgm:t>
        <a:bodyPr/>
        <a:lstStyle/>
        <a:p>
          <a:endParaRPr lang="en-CA"/>
        </a:p>
      </dgm:t>
    </dgm:pt>
    <dgm:pt modelId="{DFF29B72-AD69-406D-B6C7-8FF26ED620D9}" type="sibTrans" cxnId="{F8955FBC-CB67-48EC-9789-C21553D7F4C3}">
      <dgm:prSet/>
      <dgm:spPr/>
      <dgm:t>
        <a:bodyPr/>
        <a:lstStyle/>
        <a:p>
          <a:endParaRPr lang="en-CA"/>
        </a:p>
      </dgm:t>
    </dgm:pt>
    <dgm:pt modelId="{AEE4A33D-5630-4FAE-B96F-765ACC6E7D5D}">
      <dgm:prSet phldrT="[Text]" custT="1"/>
      <dgm:spPr>
        <a:xfrm>
          <a:off x="4056432" y="754166"/>
          <a:ext cx="1578027" cy="130154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CA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Earnings</a:t>
          </a:r>
        </a:p>
      </dgm:t>
    </dgm:pt>
    <dgm:pt modelId="{2448AAF5-91D0-40D2-A2D5-0633D6A32DCC}" type="parTrans" cxnId="{8BA6CCB4-A037-48FD-81E0-841B9F81081E}">
      <dgm:prSet/>
      <dgm:spPr/>
      <dgm:t>
        <a:bodyPr/>
        <a:lstStyle/>
        <a:p>
          <a:endParaRPr lang="en-CA"/>
        </a:p>
      </dgm:t>
    </dgm:pt>
    <dgm:pt modelId="{EF438EBE-3BB3-4958-9E75-027D9AF8178D}" type="sibTrans" cxnId="{8BA6CCB4-A037-48FD-81E0-841B9F81081E}">
      <dgm:prSet/>
      <dgm:spPr/>
      <dgm:t>
        <a:bodyPr/>
        <a:lstStyle/>
        <a:p>
          <a:endParaRPr lang="en-CA"/>
        </a:p>
      </dgm:t>
    </dgm:pt>
    <dgm:pt modelId="{BDAB495B-45FC-4925-8D4D-47424BB848B9}">
      <dgm:prSet phldrT="[Text]" custT="1"/>
      <dgm:spPr>
        <a:xfrm>
          <a:off x="4056432" y="754166"/>
          <a:ext cx="1578027" cy="130154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CA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P/E ratio</a:t>
          </a:r>
        </a:p>
      </dgm:t>
    </dgm:pt>
    <dgm:pt modelId="{1021B408-C951-48E6-BA7F-BC7D5BA8C102}" type="parTrans" cxnId="{F3452962-A4EB-4FD8-A907-CE031CA90F2C}">
      <dgm:prSet/>
      <dgm:spPr/>
      <dgm:t>
        <a:bodyPr/>
        <a:lstStyle/>
        <a:p>
          <a:endParaRPr lang="en-CA"/>
        </a:p>
      </dgm:t>
    </dgm:pt>
    <dgm:pt modelId="{CE148BE5-6D02-42CF-A74E-96F4C1AD0F28}" type="sibTrans" cxnId="{F3452962-A4EB-4FD8-A907-CE031CA90F2C}">
      <dgm:prSet/>
      <dgm:spPr/>
      <dgm:t>
        <a:bodyPr/>
        <a:lstStyle/>
        <a:p>
          <a:endParaRPr lang="en-CA"/>
        </a:p>
      </dgm:t>
    </dgm:pt>
    <dgm:pt modelId="{B2F0487C-682C-4CA6-ADE6-6AEBBF7EEA3D}">
      <dgm:prSet phldrT="[Text]" custT="1"/>
      <dgm:spPr>
        <a:xfrm>
          <a:off x="2028442" y="754166"/>
          <a:ext cx="1578027" cy="130154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CA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Reliable products/services</a:t>
          </a:r>
        </a:p>
      </dgm:t>
    </dgm:pt>
    <dgm:pt modelId="{FD41E3BF-BA37-4D80-8782-18D5E8F47700}" type="parTrans" cxnId="{528821FB-57C3-459D-B306-6EA400A20A91}">
      <dgm:prSet/>
      <dgm:spPr/>
      <dgm:t>
        <a:bodyPr/>
        <a:lstStyle/>
        <a:p>
          <a:endParaRPr lang="en-CA"/>
        </a:p>
      </dgm:t>
    </dgm:pt>
    <dgm:pt modelId="{FEA2BB40-1550-4396-A346-3DD28F32FF46}" type="sibTrans" cxnId="{528821FB-57C3-459D-B306-6EA400A20A91}">
      <dgm:prSet/>
      <dgm:spPr/>
      <dgm:t>
        <a:bodyPr/>
        <a:lstStyle/>
        <a:p>
          <a:endParaRPr lang="en-CA"/>
        </a:p>
      </dgm:t>
    </dgm:pt>
    <dgm:pt modelId="{9180E27F-B4EB-40D5-B6AE-B66C837201DC}">
      <dgm:prSet phldrT="[Text]" custT="1"/>
      <dgm:spPr>
        <a:xfrm>
          <a:off x="453" y="754166"/>
          <a:ext cx="1578027" cy="130154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114300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CA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Culture</a:t>
          </a:r>
          <a:endParaRPr lang="en-CA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A81F24D5-79C4-4058-9C1E-CEF275F04DF6}" type="parTrans" cxnId="{A7D57ECB-943C-4DE8-8668-98DD0F7AB8CD}">
      <dgm:prSet/>
      <dgm:spPr/>
      <dgm:t>
        <a:bodyPr/>
        <a:lstStyle/>
        <a:p>
          <a:endParaRPr lang="en-CA"/>
        </a:p>
      </dgm:t>
    </dgm:pt>
    <dgm:pt modelId="{106EBF0A-297A-4AA6-B6D5-53AE796CEEB9}" type="sibTrans" cxnId="{A7D57ECB-943C-4DE8-8668-98DD0F7AB8CD}">
      <dgm:prSet/>
      <dgm:spPr/>
      <dgm:t>
        <a:bodyPr/>
        <a:lstStyle/>
        <a:p>
          <a:endParaRPr lang="en-CA"/>
        </a:p>
      </dgm:t>
    </dgm:pt>
    <dgm:pt modelId="{7498FD60-30EC-42F3-BB18-E2C2A4E15A41}">
      <dgm:prSet phldrT="[Text]" custT="1"/>
      <dgm:spPr>
        <a:xfrm>
          <a:off x="453" y="754166"/>
          <a:ext cx="1578027" cy="130154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114300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CA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Communications; intra-company</a:t>
          </a:r>
          <a:endParaRPr lang="en-CA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15C54B5-1C5A-4B0F-9B37-BE517BBC3955}" type="parTrans" cxnId="{C9D9D45F-9BB2-4FF9-8622-3EB6A115399B}">
      <dgm:prSet/>
      <dgm:spPr/>
      <dgm:t>
        <a:bodyPr/>
        <a:lstStyle/>
        <a:p>
          <a:endParaRPr lang="en-CA"/>
        </a:p>
      </dgm:t>
    </dgm:pt>
    <dgm:pt modelId="{615AB87A-D1CD-465B-8C81-C2D6F9443EE9}" type="sibTrans" cxnId="{C9D9D45F-9BB2-4FF9-8622-3EB6A115399B}">
      <dgm:prSet/>
      <dgm:spPr/>
      <dgm:t>
        <a:bodyPr/>
        <a:lstStyle/>
        <a:p>
          <a:endParaRPr lang="en-CA"/>
        </a:p>
      </dgm:t>
    </dgm:pt>
    <dgm:pt modelId="{03B20A52-7F3E-4411-BD3F-9339B9280501}">
      <dgm:prSet phldrT="[Text]" custT="1"/>
      <dgm:spPr>
        <a:xfrm>
          <a:off x="453" y="754166"/>
          <a:ext cx="1578027" cy="130154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114300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CA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Technology investment</a:t>
          </a:r>
          <a:endParaRPr lang="en-CA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D8174D9D-59F0-4250-87E9-9AC654AE5395}" type="parTrans" cxnId="{871B4E5C-14A7-4BEE-8CE8-72A280F233D7}">
      <dgm:prSet/>
      <dgm:spPr/>
      <dgm:t>
        <a:bodyPr/>
        <a:lstStyle/>
        <a:p>
          <a:endParaRPr lang="en-CA"/>
        </a:p>
      </dgm:t>
    </dgm:pt>
    <dgm:pt modelId="{6D2B4D86-6EA1-4E2A-B9D5-0F4B21D9A11B}" type="sibTrans" cxnId="{871B4E5C-14A7-4BEE-8CE8-72A280F233D7}">
      <dgm:prSet/>
      <dgm:spPr/>
      <dgm:t>
        <a:bodyPr/>
        <a:lstStyle/>
        <a:p>
          <a:endParaRPr lang="en-CA"/>
        </a:p>
      </dgm:t>
    </dgm:pt>
    <dgm:pt modelId="{62157877-9AEC-4507-BC1C-0FFABF44257A}">
      <dgm:prSet phldrT="[Text]" custT="1"/>
      <dgm:spPr>
        <a:xfrm>
          <a:off x="453" y="754166"/>
          <a:ext cx="1578027" cy="130154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114300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CA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Strategy/organization</a:t>
          </a:r>
          <a:endParaRPr lang="en-CA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3CE7D511-7F9D-43F8-9782-FE41D5E65637}" type="parTrans" cxnId="{5F7169EA-DEAB-4BD9-8493-B4694BA0EFE8}">
      <dgm:prSet/>
      <dgm:spPr/>
      <dgm:t>
        <a:bodyPr/>
        <a:lstStyle/>
        <a:p>
          <a:endParaRPr lang="en-CA"/>
        </a:p>
      </dgm:t>
    </dgm:pt>
    <dgm:pt modelId="{50FCA94F-341C-46B4-83F9-56104806E15C}" type="sibTrans" cxnId="{5F7169EA-DEAB-4BD9-8493-B4694BA0EFE8}">
      <dgm:prSet/>
      <dgm:spPr/>
      <dgm:t>
        <a:bodyPr/>
        <a:lstStyle/>
        <a:p>
          <a:endParaRPr lang="en-CA"/>
        </a:p>
      </dgm:t>
    </dgm:pt>
    <dgm:pt modelId="{0A1A77AB-4166-4F72-AA33-689988746827}" type="pres">
      <dgm:prSet presAssocID="{3FA1D1B2-5E54-4376-AD4F-A5A86A0E89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406EEF4C-2851-4075-B8A2-0AEC36F5267B}" type="pres">
      <dgm:prSet presAssocID="{3FA1D1B2-5E54-4376-AD4F-A5A86A0E89BF}" presName="tSp" presStyleCnt="0"/>
      <dgm:spPr/>
    </dgm:pt>
    <dgm:pt modelId="{153F54CD-0B42-4D11-97A4-07E8C9C8502D}" type="pres">
      <dgm:prSet presAssocID="{3FA1D1B2-5E54-4376-AD4F-A5A86A0E89BF}" presName="bSp" presStyleCnt="0"/>
      <dgm:spPr/>
    </dgm:pt>
    <dgm:pt modelId="{AC94E16B-A62B-49B6-8634-274641C2A198}" type="pres">
      <dgm:prSet presAssocID="{3FA1D1B2-5E54-4376-AD4F-A5A86A0E89BF}" presName="process" presStyleCnt="0"/>
      <dgm:spPr/>
    </dgm:pt>
    <dgm:pt modelId="{09E9FC1B-2836-4040-9C56-0C7BC8FB2B37}" type="pres">
      <dgm:prSet presAssocID="{1A3B8520-40E7-459A-B8A6-D0671E785377}" presName="composite1" presStyleCnt="0"/>
      <dgm:spPr/>
    </dgm:pt>
    <dgm:pt modelId="{4B1BB3A5-B3E1-44D2-A6FB-356B8A9899FE}" type="pres">
      <dgm:prSet presAssocID="{1A3B8520-40E7-459A-B8A6-D0671E785377}" presName="dummyNode1" presStyleLbl="node1" presStyleIdx="0" presStyleCnt="3"/>
      <dgm:spPr/>
    </dgm:pt>
    <dgm:pt modelId="{1DDB7BDC-0C72-4F89-90E9-832F1C384DC6}" type="pres">
      <dgm:prSet presAssocID="{1A3B8520-40E7-459A-B8A6-D0671E785377}" presName="childNode1" presStyleLbl="bgAcc1" presStyleIdx="0" presStyleCnt="3" custScaleX="114368" custScaleY="127596" custLinFactNeighborX="-208" custLinFactNeighborY="-2811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CA"/>
        </a:p>
      </dgm:t>
    </dgm:pt>
    <dgm:pt modelId="{19CECAF1-7FDC-41CB-953E-D0A9EC16F00F}" type="pres">
      <dgm:prSet presAssocID="{1A3B8520-40E7-459A-B8A6-D0671E785377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3812A65-1A99-4C51-BA84-8C5146F7A7BF}" type="pres">
      <dgm:prSet presAssocID="{1A3B8520-40E7-459A-B8A6-D0671E785377}" presName="parentNode1" presStyleLbl="node1" presStyleIdx="0" presStyleCnt="3" custLinFactNeighborX="4301" custLinFactNeighborY="84371">
        <dgm:presLayoutVars>
          <dgm:chMax val="1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CA"/>
        </a:p>
      </dgm:t>
    </dgm:pt>
    <dgm:pt modelId="{98D31C8F-F71C-4C24-B917-62122818220A}" type="pres">
      <dgm:prSet presAssocID="{1A3B8520-40E7-459A-B8A6-D0671E785377}" presName="connSite1" presStyleCnt="0"/>
      <dgm:spPr/>
    </dgm:pt>
    <dgm:pt modelId="{D2DC5A05-B68D-4415-9730-6B3EF8ACE37B}" type="pres">
      <dgm:prSet presAssocID="{16AD8CF2-FB65-43BC-85DB-C4D05933FC90}" presName="Name9" presStyleLbl="sibTrans2D1" presStyleIdx="0" presStyleCnt="2" custLinFactNeighborX="28920" custLinFactNeighborY="4874"/>
      <dgm:spPr>
        <a:prstGeom prst="leftCircularArrow">
          <a:avLst>
            <a:gd name="adj1" fmla="val 3274"/>
            <a:gd name="adj2" fmla="val 404050"/>
            <a:gd name="adj3" fmla="val 2179561"/>
            <a:gd name="adj4" fmla="val 9024489"/>
            <a:gd name="adj5" fmla="val 3820"/>
          </a:avLst>
        </a:prstGeom>
      </dgm:spPr>
      <dgm:t>
        <a:bodyPr/>
        <a:lstStyle/>
        <a:p>
          <a:endParaRPr lang="en-CA"/>
        </a:p>
      </dgm:t>
    </dgm:pt>
    <dgm:pt modelId="{5F8F8D81-A973-466D-A1F9-1CDAB8A1A601}" type="pres">
      <dgm:prSet presAssocID="{E2B43349-08F3-4E66-8A6B-D16EBD93ED06}" presName="composite2" presStyleCnt="0"/>
      <dgm:spPr/>
    </dgm:pt>
    <dgm:pt modelId="{0397DF5F-D07E-4EB2-BD72-54F0A8F3B936}" type="pres">
      <dgm:prSet presAssocID="{E2B43349-08F3-4E66-8A6B-D16EBD93ED06}" presName="dummyNode2" presStyleLbl="node1" presStyleIdx="0" presStyleCnt="3"/>
      <dgm:spPr/>
    </dgm:pt>
    <dgm:pt modelId="{706225A3-4689-4CD9-8F16-C0329EDE0D66}" type="pres">
      <dgm:prSet presAssocID="{E2B43349-08F3-4E66-8A6B-D16EBD93ED06}" presName="childNode2" presStyleLbl="bgAcc1" presStyleIdx="1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CA"/>
        </a:p>
      </dgm:t>
    </dgm:pt>
    <dgm:pt modelId="{C6805D34-7D1E-4379-8F25-F0F718A48089}" type="pres">
      <dgm:prSet presAssocID="{E2B43349-08F3-4E66-8A6B-D16EBD93ED06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E0604B4-9C4C-4C0F-B93C-032D6E10CE9E}" type="pres">
      <dgm:prSet presAssocID="{E2B43349-08F3-4E66-8A6B-D16EBD93ED06}" presName="parentNode2" presStyleLbl="node1" presStyleIdx="1" presStyleCnt="3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CA"/>
        </a:p>
      </dgm:t>
    </dgm:pt>
    <dgm:pt modelId="{568F9052-1FFB-4FCE-8861-1B05E6402DD0}" type="pres">
      <dgm:prSet presAssocID="{E2B43349-08F3-4E66-8A6B-D16EBD93ED06}" presName="connSite2" presStyleCnt="0"/>
      <dgm:spPr/>
    </dgm:pt>
    <dgm:pt modelId="{0D6309FB-24AA-4F59-98B4-4D2AE9A8726E}" type="pres">
      <dgm:prSet presAssocID="{0D0FAA0F-7A0F-438C-9408-7BF8EBB87512}" presName="Name18" presStyleLbl="sibTrans2D1" presStyleIdx="1" presStyleCnt="2"/>
      <dgm:spPr>
        <a:prstGeom prst="circularArrow">
          <a:avLst>
            <a:gd name="adj1" fmla="val 2938"/>
            <a:gd name="adj2" fmla="val 359685"/>
            <a:gd name="adj3" fmla="val 19464804"/>
            <a:gd name="adj4" fmla="val 12575511"/>
            <a:gd name="adj5" fmla="val 3427"/>
          </a:avLst>
        </a:prstGeom>
      </dgm:spPr>
      <dgm:t>
        <a:bodyPr/>
        <a:lstStyle/>
        <a:p>
          <a:endParaRPr lang="en-CA"/>
        </a:p>
      </dgm:t>
    </dgm:pt>
    <dgm:pt modelId="{91D87694-72A8-4C7B-BFE2-AFCE09825D6C}" type="pres">
      <dgm:prSet presAssocID="{F723FAE5-BFA1-43C2-9F6D-1FB5CF866B57}" presName="composite1" presStyleCnt="0"/>
      <dgm:spPr/>
    </dgm:pt>
    <dgm:pt modelId="{DE6E9413-A44B-4503-9E86-8FA730B2708A}" type="pres">
      <dgm:prSet presAssocID="{F723FAE5-BFA1-43C2-9F6D-1FB5CF866B57}" presName="dummyNode1" presStyleLbl="node1" presStyleIdx="1" presStyleCnt="3"/>
      <dgm:spPr/>
    </dgm:pt>
    <dgm:pt modelId="{EBCAD8D9-6B17-4302-BBA6-D814DDEFF711}" type="pres">
      <dgm:prSet presAssocID="{F723FAE5-BFA1-43C2-9F6D-1FB5CF866B57}" presName="childNode1" presStyleLbl="bgAcc1" presStyleIdx="2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CA"/>
        </a:p>
      </dgm:t>
    </dgm:pt>
    <dgm:pt modelId="{85F60A93-F76E-4B6B-B219-45B1BE747CF7}" type="pres">
      <dgm:prSet presAssocID="{F723FAE5-BFA1-43C2-9F6D-1FB5CF866B57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DC529E9-6375-4175-862D-3381D4C53ABA}" type="pres">
      <dgm:prSet presAssocID="{F723FAE5-BFA1-43C2-9F6D-1FB5CF866B57}" presName="parentNode1" presStyleLbl="node1" presStyleIdx="2" presStyleCnt="3">
        <dgm:presLayoutVars>
          <dgm:chMax val="1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CA"/>
        </a:p>
      </dgm:t>
    </dgm:pt>
    <dgm:pt modelId="{025CA1FF-344F-4586-9221-CA5829AE4874}" type="pres">
      <dgm:prSet presAssocID="{F723FAE5-BFA1-43C2-9F6D-1FB5CF866B57}" presName="connSite1" presStyleCnt="0"/>
      <dgm:spPr/>
    </dgm:pt>
  </dgm:ptLst>
  <dgm:cxnLst>
    <dgm:cxn modelId="{BF91BE97-65D2-44BC-BB76-4FBAE36ECF69}" type="presOf" srcId="{62157877-9AEC-4507-BC1C-0FFABF44257A}" destId="{1DDB7BDC-0C72-4F89-90E9-832F1C384DC6}" srcOrd="0" destOrd="5" presId="urn:microsoft.com/office/officeart/2005/8/layout/hProcess4"/>
    <dgm:cxn modelId="{43F9F4B3-6C0C-42C9-AF4A-DB3306C2238C}" type="presOf" srcId="{16AD8CF2-FB65-43BC-85DB-C4D05933FC90}" destId="{D2DC5A05-B68D-4415-9730-6B3EF8ACE37B}" srcOrd="0" destOrd="0" presId="urn:microsoft.com/office/officeart/2005/8/layout/hProcess4"/>
    <dgm:cxn modelId="{BAA8B775-4D2C-41AE-8A61-931384C1BB0E}" srcId="{E2B43349-08F3-4E66-8A6B-D16EBD93ED06}" destId="{692D6473-A371-4D77-83DF-469CB7FF4368}" srcOrd="1" destOrd="0" parTransId="{B26A4090-A023-4549-AD1C-2E74F2B9E53E}" sibTransId="{09BF0B5C-E600-4F85-A667-5AC006A1D2E4}"/>
    <dgm:cxn modelId="{00E8AF47-6C39-4FD5-9F06-08C4CBC1ECC7}" type="presOf" srcId="{B2F0487C-682C-4CA6-ADE6-6AEBBF7EEA3D}" destId="{C6805D34-7D1E-4379-8F25-F0F718A48089}" srcOrd="1" destOrd="2" presId="urn:microsoft.com/office/officeart/2005/8/layout/hProcess4"/>
    <dgm:cxn modelId="{528821FB-57C3-459D-B306-6EA400A20A91}" srcId="{E2B43349-08F3-4E66-8A6B-D16EBD93ED06}" destId="{B2F0487C-682C-4CA6-ADE6-6AEBBF7EEA3D}" srcOrd="2" destOrd="0" parTransId="{FD41E3BF-BA37-4D80-8782-18D5E8F47700}" sibTransId="{FEA2BB40-1550-4396-A346-3DD28F32FF46}"/>
    <dgm:cxn modelId="{871B4E5C-14A7-4BEE-8CE8-72A280F233D7}" srcId="{1A3B8520-40E7-459A-B8A6-D0671E785377}" destId="{03B20A52-7F3E-4411-BD3F-9339B9280501}" srcOrd="4" destOrd="0" parTransId="{D8174D9D-59F0-4250-87E9-9AC654AE5395}" sibTransId="{6D2B4D86-6EA1-4E2A-B9D5-0F4B21D9A11B}"/>
    <dgm:cxn modelId="{91678FF7-A03F-4E23-AC4A-C12725BCEF76}" srcId="{E2B43349-08F3-4E66-8A6B-D16EBD93ED06}" destId="{22A6288A-4F8A-4FF1-90B5-AC5CCE71281A}" srcOrd="0" destOrd="0" parTransId="{FF78B202-6E24-4870-A4EE-3703D48AE0E6}" sibTransId="{1B8B1BED-0BE3-403C-9FE7-6D893D8DD548}"/>
    <dgm:cxn modelId="{71256072-2329-495C-9AE8-0A3AA12F8B4B}" type="presOf" srcId="{7498FD60-30EC-42F3-BB18-E2C2A4E15A41}" destId="{19CECAF1-7FDC-41CB-953E-D0A9EC16F00F}" srcOrd="1" destOrd="3" presId="urn:microsoft.com/office/officeart/2005/8/layout/hProcess4"/>
    <dgm:cxn modelId="{C9D9D45F-9BB2-4FF9-8622-3EB6A115399B}" srcId="{1A3B8520-40E7-459A-B8A6-D0671E785377}" destId="{7498FD60-30EC-42F3-BB18-E2C2A4E15A41}" srcOrd="3" destOrd="0" parTransId="{B15C54B5-1C5A-4B0F-9B37-BE517BBC3955}" sibTransId="{615AB87A-D1CD-465B-8C81-C2D6F9443EE9}"/>
    <dgm:cxn modelId="{F1465ABF-143E-4095-AA78-49C434116AB8}" srcId="{3FA1D1B2-5E54-4376-AD4F-A5A86A0E89BF}" destId="{1A3B8520-40E7-459A-B8A6-D0671E785377}" srcOrd="0" destOrd="0" parTransId="{86D30645-C2EB-4358-A11E-B9C4F61F7977}" sibTransId="{16AD8CF2-FB65-43BC-85DB-C4D05933FC90}"/>
    <dgm:cxn modelId="{3808B0F4-DEA7-48F1-928B-A138D2D7F020}" type="presOf" srcId="{22A6288A-4F8A-4FF1-90B5-AC5CCE71281A}" destId="{706225A3-4689-4CD9-8F16-C0329EDE0D66}" srcOrd="0" destOrd="0" presId="urn:microsoft.com/office/officeart/2005/8/layout/hProcess4"/>
    <dgm:cxn modelId="{11956519-3FCC-438F-8982-C7F283C8F1E6}" srcId="{1A3B8520-40E7-459A-B8A6-D0671E785377}" destId="{5B2035AE-A25A-436F-B294-7397D62A363F}" srcOrd="1" destOrd="0" parTransId="{E99264B2-C573-4BBA-B9BF-5F02850F1075}" sibTransId="{10E6471F-D16D-4F6B-9262-8F7B5A36EE97}"/>
    <dgm:cxn modelId="{34D12CDE-2967-4091-9680-6CE8B4D991AE}" type="presOf" srcId="{22A6288A-4F8A-4FF1-90B5-AC5CCE71281A}" destId="{C6805D34-7D1E-4379-8F25-F0F718A48089}" srcOrd="1" destOrd="0" presId="urn:microsoft.com/office/officeart/2005/8/layout/hProcess4"/>
    <dgm:cxn modelId="{45D789BA-F954-48C1-BB9F-C8FC13B31C86}" type="presOf" srcId="{1A3B8520-40E7-459A-B8A6-D0671E785377}" destId="{C3812A65-1A99-4C51-BA84-8C5146F7A7BF}" srcOrd="0" destOrd="0" presId="urn:microsoft.com/office/officeart/2005/8/layout/hProcess4"/>
    <dgm:cxn modelId="{5F7169EA-DEAB-4BD9-8493-B4694BA0EFE8}" srcId="{1A3B8520-40E7-459A-B8A6-D0671E785377}" destId="{62157877-9AEC-4507-BC1C-0FFABF44257A}" srcOrd="5" destOrd="0" parTransId="{3CE7D511-7F9D-43F8-9782-FE41D5E65637}" sibTransId="{50FCA94F-341C-46B4-83F9-56104806E15C}"/>
    <dgm:cxn modelId="{70523E10-A1DA-4DE4-BE43-F6CC3E62E9E2}" type="presOf" srcId="{AEE4A33D-5630-4FAE-B96F-765ACC6E7D5D}" destId="{85F60A93-F76E-4B6B-B219-45B1BE747CF7}" srcOrd="1" destOrd="0" presId="urn:microsoft.com/office/officeart/2005/8/layout/hProcess4"/>
    <dgm:cxn modelId="{2F8868E7-A55F-4F8E-99E2-1ECD36134DC2}" type="presOf" srcId="{3FA1D1B2-5E54-4376-AD4F-A5A86A0E89BF}" destId="{0A1A77AB-4166-4F72-AA33-689988746827}" srcOrd="0" destOrd="0" presId="urn:microsoft.com/office/officeart/2005/8/layout/hProcess4"/>
    <dgm:cxn modelId="{F8955FBC-CB67-48EC-9789-C21553D7F4C3}" srcId="{3FA1D1B2-5E54-4376-AD4F-A5A86A0E89BF}" destId="{F723FAE5-BFA1-43C2-9F6D-1FB5CF866B57}" srcOrd="2" destOrd="0" parTransId="{9B19D2BF-F5F7-495C-8DEC-8F7F11562B27}" sibTransId="{DFF29B72-AD69-406D-B6C7-8FF26ED620D9}"/>
    <dgm:cxn modelId="{F3452962-A4EB-4FD8-A907-CE031CA90F2C}" srcId="{F723FAE5-BFA1-43C2-9F6D-1FB5CF866B57}" destId="{BDAB495B-45FC-4925-8D4D-47424BB848B9}" srcOrd="1" destOrd="0" parTransId="{1021B408-C951-48E6-BA7F-BC7D5BA8C102}" sibTransId="{CE148BE5-6D02-42CF-A74E-96F4C1AD0F28}"/>
    <dgm:cxn modelId="{1EF5C6FD-A7DC-42DF-9FED-F308FE53E6C0}" type="presOf" srcId="{13E7CC25-DC5D-43E0-8F1C-510371434F33}" destId="{1DDB7BDC-0C72-4F89-90E9-832F1C384DC6}" srcOrd="0" destOrd="0" presId="urn:microsoft.com/office/officeart/2005/8/layout/hProcess4"/>
    <dgm:cxn modelId="{5AA90DF1-45F9-4876-8197-FE9F4762C4A8}" type="presOf" srcId="{E2B43349-08F3-4E66-8A6B-D16EBD93ED06}" destId="{EE0604B4-9C4C-4C0F-B93C-032D6E10CE9E}" srcOrd="0" destOrd="0" presId="urn:microsoft.com/office/officeart/2005/8/layout/hProcess4"/>
    <dgm:cxn modelId="{CD11AFF0-27CE-477E-A706-E36842E876BC}" type="presOf" srcId="{9180E27F-B4EB-40D5-B6AE-B66C837201DC}" destId="{19CECAF1-7FDC-41CB-953E-D0A9EC16F00F}" srcOrd="1" destOrd="2" presId="urn:microsoft.com/office/officeart/2005/8/layout/hProcess4"/>
    <dgm:cxn modelId="{E09B64C2-5C0F-4E6C-91E1-31BB6CD07BCB}" type="presOf" srcId="{9180E27F-B4EB-40D5-B6AE-B66C837201DC}" destId="{1DDB7BDC-0C72-4F89-90E9-832F1C384DC6}" srcOrd="0" destOrd="2" presId="urn:microsoft.com/office/officeart/2005/8/layout/hProcess4"/>
    <dgm:cxn modelId="{A7D57ECB-943C-4DE8-8668-98DD0F7AB8CD}" srcId="{1A3B8520-40E7-459A-B8A6-D0671E785377}" destId="{9180E27F-B4EB-40D5-B6AE-B66C837201DC}" srcOrd="2" destOrd="0" parTransId="{A81F24D5-79C4-4058-9C1E-CEF275F04DF6}" sibTransId="{106EBF0A-297A-4AA6-B6D5-53AE796CEEB9}"/>
    <dgm:cxn modelId="{FCD54B6A-5E2E-48DB-9BB8-8E066A67CDA2}" srcId="{3FA1D1B2-5E54-4376-AD4F-A5A86A0E89BF}" destId="{E2B43349-08F3-4E66-8A6B-D16EBD93ED06}" srcOrd="1" destOrd="0" parTransId="{5941401B-12C8-4764-8AF4-EE55555CAFC0}" sibTransId="{0D0FAA0F-7A0F-438C-9408-7BF8EBB87512}"/>
    <dgm:cxn modelId="{20B6DD83-3729-4908-932B-E44DA5551524}" type="presOf" srcId="{0D0FAA0F-7A0F-438C-9408-7BF8EBB87512}" destId="{0D6309FB-24AA-4F59-98B4-4D2AE9A8726E}" srcOrd="0" destOrd="0" presId="urn:microsoft.com/office/officeart/2005/8/layout/hProcess4"/>
    <dgm:cxn modelId="{8BA6CCB4-A037-48FD-81E0-841B9F81081E}" srcId="{F723FAE5-BFA1-43C2-9F6D-1FB5CF866B57}" destId="{AEE4A33D-5630-4FAE-B96F-765ACC6E7D5D}" srcOrd="0" destOrd="0" parTransId="{2448AAF5-91D0-40D2-A2D5-0633D6A32DCC}" sibTransId="{EF438EBE-3BB3-4958-9E75-027D9AF8178D}"/>
    <dgm:cxn modelId="{88FF1248-1E7B-4956-8ADE-719DDF40436F}" type="presOf" srcId="{AEE4A33D-5630-4FAE-B96F-765ACC6E7D5D}" destId="{EBCAD8D9-6B17-4302-BBA6-D814DDEFF711}" srcOrd="0" destOrd="0" presId="urn:microsoft.com/office/officeart/2005/8/layout/hProcess4"/>
    <dgm:cxn modelId="{D0FDF4FD-1CB5-4C39-9AD1-62366B557F21}" type="presOf" srcId="{692D6473-A371-4D77-83DF-469CB7FF4368}" destId="{706225A3-4689-4CD9-8F16-C0329EDE0D66}" srcOrd="0" destOrd="1" presId="urn:microsoft.com/office/officeart/2005/8/layout/hProcess4"/>
    <dgm:cxn modelId="{D37963EF-DA1E-450B-B6A4-1C0A143B7850}" type="presOf" srcId="{7498FD60-30EC-42F3-BB18-E2C2A4E15A41}" destId="{1DDB7BDC-0C72-4F89-90E9-832F1C384DC6}" srcOrd="0" destOrd="3" presId="urn:microsoft.com/office/officeart/2005/8/layout/hProcess4"/>
    <dgm:cxn modelId="{C8D2ACC7-809A-48B0-B939-0CDF43D8BE18}" type="presOf" srcId="{BDAB495B-45FC-4925-8D4D-47424BB848B9}" destId="{EBCAD8D9-6B17-4302-BBA6-D814DDEFF711}" srcOrd="0" destOrd="1" presId="urn:microsoft.com/office/officeart/2005/8/layout/hProcess4"/>
    <dgm:cxn modelId="{A6552A45-9F81-4344-9F4E-2B3AB0A3828C}" srcId="{1A3B8520-40E7-459A-B8A6-D0671E785377}" destId="{13E7CC25-DC5D-43E0-8F1C-510371434F33}" srcOrd="0" destOrd="0" parTransId="{DF8E2E00-63A3-4A6D-AA52-D7D96E05A007}" sibTransId="{BAB963E3-EB43-4DA0-A9E5-0EE2C9C08F53}"/>
    <dgm:cxn modelId="{CFBA04BA-CB27-44DD-BF66-DB1622E02B47}" type="presOf" srcId="{5B2035AE-A25A-436F-B294-7397D62A363F}" destId="{1DDB7BDC-0C72-4F89-90E9-832F1C384DC6}" srcOrd="0" destOrd="1" presId="urn:microsoft.com/office/officeart/2005/8/layout/hProcess4"/>
    <dgm:cxn modelId="{B94575F5-0D80-4E7F-9F89-39578B8A5C56}" type="presOf" srcId="{03B20A52-7F3E-4411-BD3F-9339B9280501}" destId="{19CECAF1-7FDC-41CB-953E-D0A9EC16F00F}" srcOrd="1" destOrd="4" presId="urn:microsoft.com/office/officeart/2005/8/layout/hProcess4"/>
    <dgm:cxn modelId="{C09DE54A-54FD-45E7-8961-5E683DF65E7A}" type="presOf" srcId="{692D6473-A371-4D77-83DF-469CB7FF4368}" destId="{C6805D34-7D1E-4379-8F25-F0F718A48089}" srcOrd="1" destOrd="1" presId="urn:microsoft.com/office/officeart/2005/8/layout/hProcess4"/>
    <dgm:cxn modelId="{4CB9860A-FCB3-472B-801B-A0F9AADD0E43}" type="presOf" srcId="{5B2035AE-A25A-436F-B294-7397D62A363F}" destId="{19CECAF1-7FDC-41CB-953E-D0A9EC16F00F}" srcOrd="1" destOrd="1" presId="urn:microsoft.com/office/officeart/2005/8/layout/hProcess4"/>
    <dgm:cxn modelId="{F0A27824-44FC-4294-9542-F974474A1BE2}" type="presOf" srcId="{13E7CC25-DC5D-43E0-8F1C-510371434F33}" destId="{19CECAF1-7FDC-41CB-953E-D0A9EC16F00F}" srcOrd="1" destOrd="0" presId="urn:microsoft.com/office/officeart/2005/8/layout/hProcess4"/>
    <dgm:cxn modelId="{9B5AB3E4-27D0-4ED9-9A68-76146986BED6}" type="presOf" srcId="{BDAB495B-45FC-4925-8D4D-47424BB848B9}" destId="{85F60A93-F76E-4B6B-B219-45B1BE747CF7}" srcOrd="1" destOrd="1" presId="urn:microsoft.com/office/officeart/2005/8/layout/hProcess4"/>
    <dgm:cxn modelId="{51961BE1-65E3-4002-A2C6-6022A724AC1B}" type="presOf" srcId="{B2F0487C-682C-4CA6-ADE6-6AEBBF7EEA3D}" destId="{706225A3-4689-4CD9-8F16-C0329EDE0D66}" srcOrd="0" destOrd="2" presId="urn:microsoft.com/office/officeart/2005/8/layout/hProcess4"/>
    <dgm:cxn modelId="{594FDBD9-3908-434E-AEE0-CD51628B9FB2}" type="presOf" srcId="{F723FAE5-BFA1-43C2-9F6D-1FB5CF866B57}" destId="{1DC529E9-6375-4175-862D-3381D4C53ABA}" srcOrd="0" destOrd="0" presId="urn:microsoft.com/office/officeart/2005/8/layout/hProcess4"/>
    <dgm:cxn modelId="{96D3CD8A-4EB7-4F7E-8E78-92E864A0BDB8}" type="presOf" srcId="{03B20A52-7F3E-4411-BD3F-9339B9280501}" destId="{1DDB7BDC-0C72-4F89-90E9-832F1C384DC6}" srcOrd="0" destOrd="4" presId="urn:microsoft.com/office/officeart/2005/8/layout/hProcess4"/>
    <dgm:cxn modelId="{798E6251-E14B-4AD8-A447-CC03701EE80C}" type="presOf" srcId="{62157877-9AEC-4507-BC1C-0FFABF44257A}" destId="{19CECAF1-7FDC-41CB-953E-D0A9EC16F00F}" srcOrd="1" destOrd="5" presId="urn:microsoft.com/office/officeart/2005/8/layout/hProcess4"/>
    <dgm:cxn modelId="{F4F5B702-6CE2-40E2-BD95-9AAF712BAF03}" type="presParOf" srcId="{0A1A77AB-4166-4F72-AA33-689988746827}" destId="{406EEF4C-2851-4075-B8A2-0AEC36F5267B}" srcOrd="0" destOrd="0" presId="urn:microsoft.com/office/officeart/2005/8/layout/hProcess4"/>
    <dgm:cxn modelId="{27C4575D-C66B-4589-B333-0C847CA6B370}" type="presParOf" srcId="{0A1A77AB-4166-4F72-AA33-689988746827}" destId="{153F54CD-0B42-4D11-97A4-07E8C9C8502D}" srcOrd="1" destOrd="0" presId="urn:microsoft.com/office/officeart/2005/8/layout/hProcess4"/>
    <dgm:cxn modelId="{FE909D14-36CD-45B7-8C6C-445A27B9B609}" type="presParOf" srcId="{0A1A77AB-4166-4F72-AA33-689988746827}" destId="{AC94E16B-A62B-49B6-8634-274641C2A198}" srcOrd="2" destOrd="0" presId="urn:microsoft.com/office/officeart/2005/8/layout/hProcess4"/>
    <dgm:cxn modelId="{A10F6981-8244-4907-A72C-9F2F414B6D7D}" type="presParOf" srcId="{AC94E16B-A62B-49B6-8634-274641C2A198}" destId="{09E9FC1B-2836-4040-9C56-0C7BC8FB2B37}" srcOrd="0" destOrd="0" presId="urn:microsoft.com/office/officeart/2005/8/layout/hProcess4"/>
    <dgm:cxn modelId="{033DFCA6-FAAD-44A5-BD0C-B87D770DDEAF}" type="presParOf" srcId="{09E9FC1B-2836-4040-9C56-0C7BC8FB2B37}" destId="{4B1BB3A5-B3E1-44D2-A6FB-356B8A9899FE}" srcOrd="0" destOrd="0" presId="urn:microsoft.com/office/officeart/2005/8/layout/hProcess4"/>
    <dgm:cxn modelId="{AC032BE2-3E76-4CDD-9B87-9ABC314D5F7C}" type="presParOf" srcId="{09E9FC1B-2836-4040-9C56-0C7BC8FB2B37}" destId="{1DDB7BDC-0C72-4F89-90E9-832F1C384DC6}" srcOrd="1" destOrd="0" presId="urn:microsoft.com/office/officeart/2005/8/layout/hProcess4"/>
    <dgm:cxn modelId="{D1D3C88F-FBF0-4918-B71B-B16933EF9C28}" type="presParOf" srcId="{09E9FC1B-2836-4040-9C56-0C7BC8FB2B37}" destId="{19CECAF1-7FDC-41CB-953E-D0A9EC16F00F}" srcOrd="2" destOrd="0" presId="urn:microsoft.com/office/officeart/2005/8/layout/hProcess4"/>
    <dgm:cxn modelId="{B7B5B042-5205-48C6-AB6F-65158E7BEE0F}" type="presParOf" srcId="{09E9FC1B-2836-4040-9C56-0C7BC8FB2B37}" destId="{C3812A65-1A99-4C51-BA84-8C5146F7A7BF}" srcOrd="3" destOrd="0" presId="urn:microsoft.com/office/officeart/2005/8/layout/hProcess4"/>
    <dgm:cxn modelId="{6479F845-8ADA-4A8F-9529-EA7D7F2DFE4B}" type="presParOf" srcId="{09E9FC1B-2836-4040-9C56-0C7BC8FB2B37}" destId="{98D31C8F-F71C-4C24-B917-62122818220A}" srcOrd="4" destOrd="0" presId="urn:microsoft.com/office/officeart/2005/8/layout/hProcess4"/>
    <dgm:cxn modelId="{0DA5B0B1-6161-4554-BFD8-C23803A28971}" type="presParOf" srcId="{AC94E16B-A62B-49B6-8634-274641C2A198}" destId="{D2DC5A05-B68D-4415-9730-6B3EF8ACE37B}" srcOrd="1" destOrd="0" presId="urn:microsoft.com/office/officeart/2005/8/layout/hProcess4"/>
    <dgm:cxn modelId="{B9C1D493-4B00-438D-A6F0-9C2054C83BB3}" type="presParOf" srcId="{AC94E16B-A62B-49B6-8634-274641C2A198}" destId="{5F8F8D81-A973-466D-A1F9-1CDAB8A1A601}" srcOrd="2" destOrd="0" presId="urn:microsoft.com/office/officeart/2005/8/layout/hProcess4"/>
    <dgm:cxn modelId="{20EAF8E0-87A2-486C-8DC8-A17BDD391D29}" type="presParOf" srcId="{5F8F8D81-A973-466D-A1F9-1CDAB8A1A601}" destId="{0397DF5F-D07E-4EB2-BD72-54F0A8F3B936}" srcOrd="0" destOrd="0" presId="urn:microsoft.com/office/officeart/2005/8/layout/hProcess4"/>
    <dgm:cxn modelId="{FF2FC190-DC6C-40CA-94C2-CF3684589FC3}" type="presParOf" srcId="{5F8F8D81-A973-466D-A1F9-1CDAB8A1A601}" destId="{706225A3-4689-4CD9-8F16-C0329EDE0D66}" srcOrd="1" destOrd="0" presId="urn:microsoft.com/office/officeart/2005/8/layout/hProcess4"/>
    <dgm:cxn modelId="{C8FB2B63-2335-4E79-B307-4FA116219B9E}" type="presParOf" srcId="{5F8F8D81-A973-466D-A1F9-1CDAB8A1A601}" destId="{C6805D34-7D1E-4379-8F25-F0F718A48089}" srcOrd="2" destOrd="0" presId="urn:microsoft.com/office/officeart/2005/8/layout/hProcess4"/>
    <dgm:cxn modelId="{FCF4D38F-F06F-4D8A-A0B5-A579756D5A77}" type="presParOf" srcId="{5F8F8D81-A973-466D-A1F9-1CDAB8A1A601}" destId="{EE0604B4-9C4C-4C0F-B93C-032D6E10CE9E}" srcOrd="3" destOrd="0" presId="urn:microsoft.com/office/officeart/2005/8/layout/hProcess4"/>
    <dgm:cxn modelId="{739A83F9-3963-4A06-8235-3786EBBE5F95}" type="presParOf" srcId="{5F8F8D81-A973-466D-A1F9-1CDAB8A1A601}" destId="{568F9052-1FFB-4FCE-8861-1B05E6402DD0}" srcOrd="4" destOrd="0" presId="urn:microsoft.com/office/officeart/2005/8/layout/hProcess4"/>
    <dgm:cxn modelId="{CA64F8AB-6B8B-4233-A054-584FED3FCDA7}" type="presParOf" srcId="{AC94E16B-A62B-49B6-8634-274641C2A198}" destId="{0D6309FB-24AA-4F59-98B4-4D2AE9A8726E}" srcOrd="3" destOrd="0" presId="urn:microsoft.com/office/officeart/2005/8/layout/hProcess4"/>
    <dgm:cxn modelId="{E4F141F2-A387-4421-92EF-57EAE296008C}" type="presParOf" srcId="{AC94E16B-A62B-49B6-8634-274641C2A198}" destId="{91D87694-72A8-4C7B-BFE2-AFCE09825D6C}" srcOrd="4" destOrd="0" presId="urn:microsoft.com/office/officeart/2005/8/layout/hProcess4"/>
    <dgm:cxn modelId="{A32B9AAF-76B0-4225-ACCB-62DF7204F986}" type="presParOf" srcId="{91D87694-72A8-4C7B-BFE2-AFCE09825D6C}" destId="{DE6E9413-A44B-4503-9E86-8FA730B2708A}" srcOrd="0" destOrd="0" presId="urn:microsoft.com/office/officeart/2005/8/layout/hProcess4"/>
    <dgm:cxn modelId="{36E163D2-C2BF-452B-8EAD-D23CF3543515}" type="presParOf" srcId="{91D87694-72A8-4C7B-BFE2-AFCE09825D6C}" destId="{EBCAD8D9-6B17-4302-BBA6-D814DDEFF711}" srcOrd="1" destOrd="0" presId="urn:microsoft.com/office/officeart/2005/8/layout/hProcess4"/>
    <dgm:cxn modelId="{75D9C9B3-5747-48CF-8FF9-82B06932D8AE}" type="presParOf" srcId="{91D87694-72A8-4C7B-BFE2-AFCE09825D6C}" destId="{85F60A93-F76E-4B6B-B219-45B1BE747CF7}" srcOrd="2" destOrd="0" presId="urn:microsoft.com/office/officeart/2005/8/layout/hProcess4"/>
    <dgm:cxn modelId="{3F0554E9-A225-4E11-AAB0-FC130E9105DC}" type="presParOf" srcId="{91D87694-72A8-4C7B-BFE2-AFCE09825D6C}" destId="{1DC529E9-6375-4175-862D-3381D4C53ABA}" srcOrd="3" destOrd="0" presId="urn:microsoft.com/office/officeart/2005/8/layout/hProcess4"/>
    <dgm:cxn modelId="{4AF76D7C-282F-4911-B59E-2E61D87342E0}" type="presParOf" srcId="{91D87694-72A8-4C7B-BFE2-AFCE09825D6C}" destId="{025CA1FF-344F-4586-9221-CA5829AE487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A1D1B2-5E54-4376-AD4F-A5A86A0E89BF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1A3B8520-40E7-459A-B8A6-D0671E785377}">
      <dgm:prSet phldrT="[Text]"/>
      <dgm:spPr>
        <a:xfrm>
          <a:off x="351126" y="1776806"/>
          <a:ext cx="1402691" cy="557804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CA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Effective management of innovation</a:t>
          </a:r>
        </a:p>
      </dgm:t>
    </dgm:pt>
    <dgm:pt modelId="{86D30645-C2EB-4358-A11E-B9C4F61F7977}" type="parTrans" cxnId="{F1465ABF-143E-4095-AA78-49C434116AB8}">
      <dgm:prSet/>
      <dgm:spPr/>
      <dgm:t>
        <a:bodyPr/>
        <a:lstStyle/>
        <a:p>
          <a:endParaRPr lang="en-CA"/>
        </a:p>
      </dgm:t>
    </dgm:pt>
    <dgm:pt modelId="{16AD8CF2-FB65-43BC-85DB-C4D05933FC90}" type="sibTrans" cxnId="{F1465ABF-143E-4095-AA78-49C434116AB8}">
      <dgm:prSet/>
      <dgm:spPr>
        <a:xfrm>
          <a:off x="883264" y="1049786"/>
          <a:ext cx="1761494" cy="1761494"/>
        </a:xfr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CA"/>
        </a:p>
      </dgm:t>
    </dgm:pt>
    <dgm:pt modelId="{13E7CC25-DC5D-43E0-8F1C-510371434F33}">
      <dgm:prSet phldrT="[Text]" custT="1"/>
      <dgm:spPr>
        <a:xfrm>
          <a:off x="453" y="754166"/>
          <a:ext cx="1578027" cy="130154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CA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Culture</a:t>
          </a:r>
        </a:p>
      </dgm:t>
    </dgm:pt>
    <dgm:pt modelId="{DF8E2E00-63A3-4A6D-AA52-D7D96E05A007}" type="parTrans" cxnId="{A6552A45-9F81-4344-9F4E-2B3AB0A3828C}">
      <dgm:prSet/>
      <dgm:spPr/>
      <dgm:t>
        <a:bodyPr/>
        <a:lstStyle/>
        <a:p>
          <a:endParaRPr lang="en-CA"/>
        </a:p>
      </dgm:t>
    </dgm:pt>
    <dgm:pt modelId="{BAB963E3-EB43-4DA0-A9E5-0EE2C9C08F53}" type="sibTrans" cxnId="{A6552A45-9F81-4344-9F4E-2B3AB0A3828C}">
      <dgm:prSet/>
      <dgm:spPr/>
      <dgm:t>
        <a:bodyPr/>
        <a:lstStyle/>
        <a:p>
          <a:endParaRPr lang="en-CA"/>
        </a:p>
      </dgm:t>
    </dgm:pt>
    <dgm:pt modelId="{5B2035AE-A25A-436F-B294-7397D62A363F}">
      <dgm:prSet phldrT="[Text]" custT="1"/>
      <dgm:spPr>
        <a:xfrm>
          <a:off x="453" y="754166"/>
          <a:ext cx="1578027" cy="130154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CA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Financial and human resource management</a:t>
          </a:r>
        </a:p>
      </dgm:t>
    </dgm:pt>
    <dgm:pt modelId="{E99264B2-C573-4BBA-B9BF-5F02850F1075}" type="parTrans" cxnId="{11956519-3FCC-438F-8982-C7F283C8F1E6}">
      <dgm:prSet/>
      <dgm:spPr/>
      <dgm:t>
        <a:bodyPr/>
        <a:lstStyle/>
        <a:p>
          <a:endParaRPr lang="en-CA"/>
        </a:p>
      </dgm:t>
    </dgm:pt>
    <dgm:pt modelId="{10E6471F-D16D-4F6B-9262-8F7B5A36EE97}" type="sibTrans" cxnId="{11956519-3FCC-438F-8982-C7F283C8F1E6}">
      <dgm:prSet/>
      <dgm:spPr/>
      <dgm:t>
        <a:bodyPr/>
        <a:lstStyle/>
        <a:p>
          <a:endParaRPr lang="en-CA"/>
        </a:p>
      </dgm:t>
    </dgm:pt>
    <dgm:pt modelId="{E2B43349-08F3-4E66-8A6B-D16EBD93ED06}">
      <dgm:prSet phldrT="[Text]"/>
      <dgm:spPr>
        <a:xfrm>
          <a:off x="2379115" y="475264"/>
          <a:ext cx="1402691" cy="557804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CA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Financial performance</a:t>
          </a:r>
        </a:p>
      </dgm:t>
    </dgm:pt>
    <dgm:pt modelId="{5941401B-12C8-4764-8AF4-EE55555CAFC0}" type="parTrans" cxnId="{FCD54B6A-5E2E-48DB-9BB8-8E066A67CDA2}">
      <dgm:prSet/>
      <dgm:spPr/>
      <dgm:t>
        <a:bodyPr/>
        <a:lstStyle/>
        <a:p>
          <a:endParaRPr lang="en-CA"/>
        </a:p>
      </dgm:t>
    </dgm:pt>
    <dgm:pt modelId="{0D0FAA0F-7A0F-438C-9408-7BF8EBB87512}" type="sibTrans" cxnId="{FCD54B6A-5E2E-48DB-9BB8-8E066A67CDA2}">
      <dgm:prSet/>
      <dgm:spPr>
        <a:xfrm>
          <a:off x="2898103" y="-52439"/>
          <a:ext cx="1963131" cy="1963131"/>
        </a:xfr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CA"/>
        </a:p>
      </dgm:t>
    </dgm:pt>
    <dgm:pt modelId="{22A6288A-4F8A-4FF1-90B5-AC5CCE71281A}">
      <dgm:prSet phldrT="[Text]" custT="1"/>
      <dgm:spPr>
        <a:xfrm>
          <a:off x="2028442" y="754166"/>
          <a:ext cx="1578027" cy="130154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CA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Growth</a:t>
          </a:r>
        </a:p>
      </dgm:t>
    </dgm:pt>
    <dgm:pt modelId="{FF78B202-6E24-4870-A4EE-3703D48AE0E6}" type="parTrans" cxnId="{91678FF7-A03F-4E23-AC4A-C12725BCEF76}">
      <dgm:prSet/>
      <dgm:spPr/>
      <dgm:t>
        <a:bodyPr/>
        <a:lstStyle/>
        <a:p>
          <a:endParaRPr lang="en-CA"/>
        </a:p>
      </dgm:t>
    </dgm:pt>
    <dgm:pt modelId="{1B8B1BED-0BE3-403C-9FE7-6D893D8DD548}" type="sibTrans" cxnId="{91678FF7-A03F-4E23-AC4A-C12725BCEF76}">
      <dgm:prSet/>
      <dgm:spPr/>
      <dgm:t>
        <a:bodyPr/>
        <a:lstStyle/>
        <a:p>
          <a:endParaRPr lang="en-CA"/>
        </a:p>
      </dgm:t>
    </dgm:pt>
    <dgm:pt modelId="{692D6473-A371-4D77-83DF-469CB7FF4368}">
      <dgm:prSet phldrT="[Text]" custT="1"/>
      <dgm:spPr>
        <a:xfrm>
          <a:off x="2028442" y="754166"/>
          <a:ext cx="1578027" cy="130154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CA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Profit</a:t>
          </a:r>
        </a:p>
      </dgm:t>
    </dgm:pt>
    <dgm:pt modelId="{B26A4090-A023-4549-AD1C-2E74F2B9E53E}" type="parTrans" cxnId="{BAA8B775-4D2C-41AE-8A61-931384C1BB0E}">
      <dgm:prSet/>
      <dgm:spPr/>
      <dgm:t>
        <a:bodyPr/>
        <a:lstStyle/>
        <a:p>
          <a:endParaRPr lang="en-CA"/>
        </a:p>
      </dgm:t>
    </dgm:pt>
    <dgm:pt modelId="{09BF0B5C-E600-4F85-A667-5AC006A1D2E4}" type="sibTrans" cxnId="{BAA8B775-4D2C-41AE-8A61-931384C1BB0E}">
      <dgm:prSet/>
      <dgm:spPr/>
      <dgm:t>
        <a:bodyPr/>
        <a:lstStyle/>
        <a:p>
          <a:endParaRPr lang="en-CA"/>
        </a:p>
      </dgm:t>
    </dgm:pt>
    <dgm:pt modelId="{F723FAE5-BFA1-43C2-9F6D-1FB5CF866B57}">
      <dgm:prSet phldrT="[Text]"/>
      <dgm:spPr>
        <a:xfrm>
          <a:off x="4407105" y="1776806"/>
          <a:ext cx="1402691" cy="557804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CA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Stock price</a:t>
          </a:r>
        </a:p>
      </dgm:t>
    </dgm:pt>
    <dgm:pt modelId="{9B19D2BF-F5F7-495C-8DEC-8F7F11562B27}" type="parTrans" cxnId="{F8955FBC-CB67-48EC-9789-C21553D7F4C3}">
      <dgm:prSet/>
      <dgm:spPr/>
      <dgm:t>
        <a:bodyPr/>
        <a:lstStyle/>
        <a:p>
          <a:endParaRPr lang="en-CA"/>
        </a:p>
      </dgm:t>
    </dgm:pt>
    <dgm:pt modelId="{DFF29B72-AD69-406D-B6C7-8FF26ED620D9}" type="sibTrans" cxnId="{F8955FBC-CB67-48EC-9789-C21553D7F4C3}">
      <dgm:prSet/>
      <dgm:spPr/>
      <dgm:t>
        <a:bodyPr/>
        <a:lstStyle/>
        <a:p>
          <a:endParaRPr lang="en-CA"/>
        </a:p>
      </dgm:t>
    </dgm:pt>
    <dgm:pt modelId="{AEE4A33D-5630-4FAE-B96F-765ACC6E7D5D}">
      <dgm:prSet phldrT="[Text]" custT="1"/>
      <dgm:spPr>
        <a:xfrm>
          <a:off x="4056432" y="754166"/>
          <a:ext cx="1578027" cy="130154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CA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Earnings</a:t>
          </a:r>
        </a:p>
      </dgm:t>
    </dgm:pt>
    <dgm:pt modelId="{2448AAF5-91D0-40D2-A2D5-0633D6A32DCC}" type="parTrans" cxnId="{8BA6CCB4-A037-48FD-81E0-841B9F81081E}">
      <dgm:prSet/>
      <dgm:spPr/>
      <dgm:t>
        <a:bodyPr/>
        <a:lstStyle/>
        <a:p>
          <a:endParaRPr lang="en-CA"/>
        </a:p>
      </dgm:t>
    </dgm:pt>
    <dgm:pt modelId="{EF438EBE-3BB3-4958-9E75-027D9AF8178D}" type="sibTrans" cxnId="{8BA6CCB4-A037-48FD-81E0-841B9F81081E}">
      <dgm:prSet/>
      <dgm:spPr/>
      <dgm:t>
        <a:bodyPr/>
        <a:lstStyle/>
        <a:p>
          <a:endParaRPr lang="en-CA"/>
        </a:p>
      </dgm:t>
    </dgm:pt>
    <dgm:pt modelId="{BDAB495B-45FC-4925-8D4D-47424BB848B9}">
      <dgm:prSet phldrT="[Text]" custT="1"/>
      <dgm:spPr>
        <a:xfrm>
          <a:off x="4056432" y="754166"/>
          <a:ext cx="1578027" cy="130154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CA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P/E ratio</a:t>
          </a:r>
        </a:p>
      </dgm:t>
    </dgm:pt>
    <dgm:pt modelId="{1021B408-C951-48E6-BA7F-BC7D5BA8C102}" type="parTrans" cxnId="{F3452962-A4EB-4FD8-A907-CE031CA90F2C}">
      <dgm:prSet/>
      <dgm:spPr/>
      <dgm:t>
        <a:bodyPr/>
        <a:lstStyle/>
        <a:p>
          <a:endParaRPr lang="en-CA"/>
        </a:p>
      </dgm:t>
    </dgm:pt>
    <dgm:pt modelId="{CE148BE5-6D02-42CF-A74E-96F4C1AD0F28}" type="sibTrans" cxnId="{F3452962-A4EB-4FD8-A907-CE031CA90F2C}">
      <dgm:prSet/>
      <dgm:spPr/>
      <dgm:t>
        <a:bodyPr/>
        <a:lstStyle/>
        <a:p>
          <a:endParaRPr lang="en-CA"/>
        </a:p>
      </dgm:t>
    </dgm:pt>
    <dgm:pt modelId="{80AA4692-3CC7-4490-8E4E-242406BE8890}">
      <dgm:prSet phldrT="[Text]" custT="1"/>
      <dgm:spPr>
        <a:xfrm>
          <a:off x="453" y="754166"/>
          <a:ext cx="1578027" cy="130154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CA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Strategy</a:t>
          </a:r>
        </a:p>
      </dgm:t>
    </dgm:pt>
    <dgm:pt modelId="{F40B6074-7AF8-438B-98E8-AA8EF17A1A6E}" type="parTrans" cxnId="{A3D9617D-47C4-4B73-9367-7F5386617DD0}">
      <dgm:prSet/>
      <dgm:spPr/>
      <dgm:t>
        <a:bodyPr/>
        <a:lstStyle/>
        <a:p>
          <a:endParaRPr lang="en-CA"/>
        </a:p>
      </dgm:t>
    </dgm:pt>
    <dgm:pt modelId="{179F7125-0784-4C3C-8CEA-FD1756C295A7}" type="sibTrans" cxnId="{A3D9617D-47C4-4B73-9367-7F5386617DD0}">
      <dgm:prSet/>
      <dgm:spPr/>
      <dgm:t>
        <a:bodyPr/>
        <a:lstStyle/>
        <a:p>
          <a:endParaRPr lang="en-CA"/>
        </a:p>
      </dgm:t>
    </dgm:pt>
    <dgm:pt modelId="{0A1A77AB-4166-4F72-AA33-689988746827}" type="pres">
      <dgm:prSet presAssocID="{3FA1D1B2-5E54-4376-AD4F-A5A86A0E89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406EEF4C-2851-4075-B8A2-0AEC36F5267B}" type="pres">
      <dgm:prSet presAssocID="{3FA1D1B2-5E54-4376-AD4F-A5A86A0E89BF}" presName="tSp" presStyleCnt="0"/>
      <dgm:spPr/>
    </dgm:pt>
    <dgm:pt modelId="{153F54CD-0B42-4D11-97A4-07E8C9C8502D}" type="pres">
      <dgm:prSet presAssocID="{3FA1D1B2-5E54-4376-AD4F-A5A86A0E89BF}" presName="bSp" presStyleCnt="0"/>
      <dgm:spPr/>
    </dgm:pt>
    <dgm:pt modelId="{AC94E16B-A62B-49B6-8634-274641C2A198}" type="pres">
      <dgm:prSet presAssocID="{3FA1D1B2-5E54-4376-AD4F-A5A86A0E89BF}" presName="process" presStyleCnt="0"/>
      <dgm:spPr/>
    </dgm:pt>
    <dgm:pt modelId="{09E9FC1B-2836-4040-9C56-0C7BC8FB2B37}" type="pres">
      <dgm:prSet presAssocID="{1A3B8520-40E7-459A-B8A6-D0671E785377}" presName="composite1" presStyleCnt="0"/>
      <dgm:spPr/>
    </dgm:pt>
    <dgm:pt modelId="{4B1BB3A5-B3E1-44D2-A6FB-356B8A9899FE}" type="pres">
      <dgm:prSet presAssocID="{1A3B8520-40E7-459A-B8A6-D0671E785377}" presName="dummyNode1" presStyleLbl="node1" presStyleIdx="0" presStyleCnt="3"/>
      <dgm:spPr/>
    </dgm:pt>
    <dgm:pt modelId="{1DDB7BDC-0C72-4F89-90E9-832F1C384DC6}" type="pres">
      <dgm:prSet presAssocID="{1A3B8520-40E7-459A-B8A6-D0671E785377}" presName="childNode1" presStyleLbl="bgAcc1" presStyleIdx="0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CA"/>
        </a:p>
      </dgm:t>
    </dgm:pt>
    <dgm:pt modelId="{19CECAF1-7FDC-41CB-953E-D0A9EC16F00F}" type="pres">
      <dgm:prSet presAssocID="{1A3B8520-40E7-459A-B8A6-D0671E785377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3812A65-1A99-4C51-BA84-8C5146F7A7BF}" type="pres">
      <dgm:prSet presAssocID="{1A3B8520-40E7-459A-B8A6-D0671E785377}" presName="parentNode1" presStyleLbl="node1" presStyleIdx="0" presStyleCnt="3">
        <dgm:presLayoutVars>
          <dgm:chMax val="1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CA"/>
        </a:p>
      </dgm:t>
    </dgm:pt>
    <dgm:pt modelId="{98D31C8F-F71C-4C24-B917-62122818220A}" type="pres">
      <dgm:prSet presAssocID="{1A3B8520-40E7-459A-B8A6-D0671E785377}" presName="connSite1" presStyleCnt="0"/>
      <dgm:spPr/>
    </dgm:pt>
    <dgm:pt modelId="{D2DC5A05-B68D-4415-9730-6B3EF8ACE37B}" type="pres">
      <dgm:prSet presAssocID="{16AD8CF2-FB65-43BC-85DB-C4D05933FC90}" presName="Name9" presStyleLbl="sibTrans2D1" presStyleIdx="0" presStyleCnt="2"/>
      <dgm:spPr>
        <a:prstGeom prst="leftCircularArrow">
          <a:avLst>
            <a:gd name="adj1" fmla="val 3274"/>
            <a:gd name="adj2" fmla="val 404050"/>
            <a:gd name="adj3" fmla="val 2179561"/>
            <a:gd name="adj4" fmla="val 9024489"/>
            <a:gd name="adj5" fmla="val 3820"/>
          </a:avLst>
        </a:prstGeom>
      </dgm:spPr>
      <dgm:t>
        <a:bodyPr/>
        <a:lstStyle/>
        <a:p>
          <a:endParaRPr lang="en-CA"/>
        </a:p>
      </dgm:t>
    </dgm:pt>
    <dgm:pt modelId="{5F8F8D81-A973-466D-A1F9-1CDAB8A1A601}" type="pres">
      <dgm:prSet presAssocID="{E2B43349-08F3-4E66-8A6B-D16EBD93ED06}" presName="composite2" presStyleCnt="0"/>
      <dgm:spPr/>
    </dgm:pt>
    <dgm:pt modelId="{0397DF5F-D07E-4EB2-BD72-54F0A8F3B936}" type="pres">
      <dgm:prSet presAssocID="{E2B43349-08F3-4E66-8A6B-D16EBD93ED06}" presName="dummyNode2" presStyleLbl="node1" presStyleIdx="0" presStyleCnt="3"/>
      <dgm:spPr/>
    </dgm:pt>
    <dgm:pt modelId="{706225A3-4689-4CD9-8F16-C0329EDE0D66}" type="pres">
      <dgm:prSet presAssocID="{E2B43349-08F3-4E66-8A6B-D16EBD93ED06}" presName="childNode2" presStyleLbl="bgAcc1" presStyleIdx="1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CA"/>
        </a:p>
      </dgm:t>
    </dgm:pt>
    <dgm:pt modelId="{C6805D34-7D1E-4379-8F25-F0F718A48089}" type="pres">
      <dgm:prSet presAssocID="{E2B43349-08F3-4E66-8A6B-D16EBD93ED06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E0604B4-9C4C-4C0F-B93C-032D6E10CE9E}" type="pres">
      <dgm:prSet presAssocID="{E2B43349-08F3-4E66-8A6B-D16EBD93ED06}" presName="parentNode2" presStyleLbl="node1" presStyleIdx="1" presStyleCnt="3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CA"/>
        </a:p>
      </dgm:t>
    </dgm:pt>
    <dgm:pt modelId="{568F9052-1FFB-4FCE-8861-1B05E6402DD0}" type="pres">
      <dgm:prSet presAssocID="{E2B43349-08F3-4E66-8A6B-D16EBD93ED06}" presName="connSite2" presStyleCnt="0"/>
      <dgm:spPr/>
    </dgm:pt>
    <dgm:pt modelId="{0D6309FB-24AA-4F59-98B4-4D2AE9A8726E}" type="pres">
      <dgm:prSet presAssocID="{0D0FAA0F-7A0F-438C-9408-7BF8EBB87512}" presName="Name18" presStyleLbl="sibTrans2D1" presStyleIdx="1" presStyleCnt="2"/>
      <dgm:spPr>
        <a:prstGeom prst="circularArrow">
          <a:avLst>
            <a:gd name="adj1" fmla="val 2938"/>
            <a:gd name="adj2" fmla="val 359685"/>
            <a:gd name="adj3" fmla="val 19464804"/>
            <a:gd name="adj4" fmla="val 12575511"/>
            <a:gd name="adj5" fmla="val 3427"/>
          </a:avLst>
        </a:prstGeom>
      </dgm:spPr>
      <dgm:t>
        <a:bodyPr/>
        <a:lstStyle/>
        <a:p>
          <a:endParaRPr lang="en-CA"/>
        </a:p>
      </dgm:t>
    </dgm:pt>
    <dgm:pt modelId="{91D87694-72A8-4C7B-BFE2-AFCE09825D6C}" type="pres">
      <dgm:prSet presAssocID="{F723FAE5-BFA1-43C2-9F6D-1FB5CF866B57}" presName="composite1" presStyleCnt="0"/>
      <dgm:spPr/>
    </dgm:pt>
    <dgm:pt modelId="{DE6E9413-A44B-4503-9E86-8FA730B2708A}" type="pres">
      <dgm:prSet presAssocID="{F723FAE5-BFA1-43C2-9F6D-1FB5CF866B57}" presName="dummyNode1" presStyleLbl="node1" presStyleIdx="1" presStyleCnt="3"/>
      <dgm:spPr/>
    </dgm:pt>
    <dgm:pt modelId="{EBCAD8D9-6B17-4302-BBA6-D814DDEFF711}" type="pres">
      <dgm:prSet presAssocID="{F723FAE5-BFA1-43C2-9F6D-1FB5CF866B57}" presName="childNode1" presStyleLbl="bgAcc1" presStyleIdx="2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CA"/>
        </a:p>
      </dgm:t>
    </dgm:pt>
    <dgm:pt modelId="{85F60A93-F76E-4B6B-B219-45B1BE747CF7}" type="pres">
      <dgm:prSet presAssocID="{F723FAE5-BFA1-43C2-9F6D-1FB5CF866B57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DC529E9-6375-4175-862D-3381D4C53ABA}" type="pres">
      <dgm:prSet presAssocID="{F723FAE5-BFA1-43C2-9F6D-1FB5CF866B57}" presName="parentNode1" presStyleLbl="node1" presStyleIdx="2" presStyleCnt="3">
        <dgm:presLayoutVars>
          <dgm:chMax val="1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CA"/>
        </a:p>
      </dgm:t>
    </dgm:pt>
    <dgm:pt modelId="{025CA1FF-344F-4586-9221-CA5829AE4874}" type="pres">
      <dgm:prSet presAssocID="{F723FAE5-BFA1-43C2-9F6D-1FB5CF866B57}" presName="connSite1" presStyleCnt="0"/>
      <dgm:spPr/>
    </dgm:pt>
  </dgm:ptLst>
  <dgm:cxnLst>
    <dgm:cxn modelId="{F1465ABF-143E-4095-AA78-49C434116AB8}" srcId="{3FA1D1B2-5E54-4376-AD4F-A5A86A0E89BF}" destId="{1A3B8520-40E7-459A-B8A6-D0671E785377}" srcOrd="0" destOrd="0" parTransId="{86D30645-C2EB-4358-A11E-B9C4F61F7977}" sibTransId="{16AD8CF2-FB65-43BC-85DB-C4D05933FC90}"/>
    <dgm:cxn modelId="{B66F562B-52D1-4AF6-BA92-764EF7A151D6}" type="presOf" srcId="{5B2035AE-A25A-436F-B294-7397D62A363F}" destId="{19CECAF1-7FDC-41CB-953E-D0A9EC16F00F}" srcOrd="1" destOrd="1" presId="urn:microsoft.com/office/officeart/2005/8/layout/hProcess4"/>
    <dgm:cxn modelId="{F8955FBC-CB67-48EC-9789-C21553D7F4C3}" srcId="{3FA1D1B2-5E54-4376-AD4F-A5A86A0E89BF}" destId="{F723FAE5-BFA1-43C2-9F6D-1FB5CF866B57}" srcOrd="2" destOrd="0" parTransId="{9B19D2BF-F5F7-495C-8DEC-8F7F11562B27}" sibTransId="{DFF29B72-AD69-406D-B6C7-8FF26ED620D9}"/>
    <dgm:cxn modelId="{E5B09799-5306-4CB9-9BBC-739899CDBC34}" type="presOf" srcId="{E2B43349-08F3-4E66-8A6B-D16EBD93ED06}" destId="{EE0604B4-9C4C-4C0F-B93C-032D6E10CE9E}" srcOrd="0" destOrd="0" presId="urn:microsoft.com/office/officeart/2005/8/layout/hProcess4"/>
    <dgm:cxn modelId="{0CB440D3-1731-4539-B216-9710496B4EC8}" type="presOf" srcId="{1A3B8520-40E7-459A-B8A6-D0671E785377}" destId="{C3812A65-1A99-4C51-BA84-8C5146F7A7BF}" srcOrd="0" destOrd="0" presId="urn:microsoft.com/office/officeart/2005/8/layout/hProcess4"/>
    <dgm:cxn modelId="{A2BD32FE-FD3F-4D47-89BD-7A424657B930}" type="presOf" srcId="{22A6288A-4F8A-4FF1-90B5-AC5CCE71281A}" destId="{706225A3-4689-4CD9-8F16-C0329EDE0D66}" srcOrd="0" destOrd="0" presId="urn:microsoft.com/office/officeart/2005/8/layout/hProcess4"/>
    <dgm:cxn modelId="{DF2F4AE5-3659-4BB7-B36D-9D38480338AA}" type="presOf" srcId="{AEE4A33D-5630-4FAE-B96F-765ACC6E7D5D}" destId="{85F60A93-F76E-4B6B-B219-45B1BE747CF7}" srcOrd="1" destOrd="0" presId="urn:microsoft.com/office/officeart/2005/8/layout/hProcess4"/>
    <dgm:cxn modelId="{43370245-73FC-4905-82A1-F8C4F9AEBB3C}" type="presOf" srcId="{13E7CC25-DC5D-43E0-8F1C-510371434F33}" destId="{1DDB7BDC-0C72-4F89-90E9-832F1C384DC6}" srcOrd="0" destOrd="0" presId="urn:microsoft.com/office/officeart/2005/8/layout/hProcess4"/>
    <dgm:cxn modelId="{5DC268E1-8F8A-47DD-84F2-17A1C16A3DA8}" type="presOf" srcId="{13E7CC25-DC5D-43E0-8F1C-510371434F33}" destId="{19CECAF1-7FDC-41CB-953E-D0A9EC16F00F}" srcOrd="1" destOrd="0" presId="urn:microsoft.com/office/officeart/2005/8/layout/hProcess4"/>
    <dgm:cxn modelId="{0ED941AB-71B6-4F9F-A5D8-1E808704DBF1}" type="presOf" srcId="{F723FAE5-BFA1-43C2-9F6D-1FB5CF866B57}" destId="{1DC529E9-6375-4175-862D-3381D4C53ABA}" srcOrd="0" destOrd="0" presId="urn:microsoft.com/office/officeart/2005/8/layout/hProcess4"/>
    <dgm:cxn modelId="{AC0F1572-82FF-4705-B393-87A86AA272D0}" type="presOf" srcId="{692D6473-A371-4D77-83DF-469CB7FF4368}" destId="{706225A3-4689-4CD9-8F16-C0329EDE0D66}" srcOrd="0" destOrd="1" presId="urn:microsoft.com/office/officeart/2005/8/layout/hProcess4"/>
    <dgm:cxn modelId="{BAA8B775-4D2C-41AE-8A61-931384C1BB0E}" srcId="{E2B43349-08F3-4E66-8A6B-D16EBD93ED06}" destId="{692D6473-A371-4D77-83DF-469CB7FF4368}" srcOrd="1" destOrd="0" parTransId="{B26A4090-A023-4549-AD1C-2E74F2B9E53E}" sibTransId="{09BF0B5C-E600-4F85-A667-5AC006A1D2E4}"/>
    <dgm:cxn modelId="{48329C50-F6C5-43CD-88E2-EE0E5BD42597}" type="presOf" srcId="{692D6473-A371-4D77-83DF-469CB7FF4368}" destId="{C6805D34-7D1E-4379-8F25-F0F718A48089}" srcOrd="1" destOrd="1" presId="urn:microsoft.com/office/officeart/2005/8/layout/hProcess4"/>
    <dgm:cxn modelId="{F8522E2F-2000-45F1-A957-F8378117E0B4}" type="presOf" srcId="{16AD8CF2-FB65-43BC-85DB-C4D05933FC90}" destId="{D2DC5A05-B68D-4415-9730-6B3EF8ACE37B}" srcOrd="0" destOrd="0" presId="urn:microsoft.com/office/officeart/2005/8/layout/hProcess4"/>
    <dgm:cxn modelId="{A6552A45-9F81-4344-9F4E-2B3AB0A3828C}" srcId="{1A3B8520-40E7-459A-B8A6-D0671E785377}" destId="{13E7CC25-DC5D-43E0-8F1C-510371434F33}" srcOrd="0" destOrd="0" parTransId="{DF8E2E00-63A3-4A6D-AA52-D7D96E05A007}" sibTransId="{BAB963E3-EB43-4DA0-A9E5-0EE2C9C08F53}"/>
    <dgm:cxn modelId="{6CDF67B9-7586-49E0-8DC7-92AD9863FDFE}" type="presOf" srcId="{BDAB495B-45FC-4925-8D4D-47424BB848B9}" destId="{EBCAD8D9-6B17-4302-BBA6-D814DDEFF711}" srcOrd="0" destOrd="1" presId="urn:microsoft.com/office/officeart/2005/8/layout/hProcess4"/>
    <dgm:cxn modelId="{F3452962-A4EB-4FD8-A907-CE031CA90F2C}" srcId="{F723FAE5-BFA1-43C2-9F6D-1FB5CF866B57}" destId="{BDAB495B-45FC-4925-8D4D-47424BB848B9}" srcOrd="1" destOrd="0" parTransId="{1021B408-C951-48E6-BA7F-BC7D5BA8C102}" sibTransId="{CE148BE5-6D02-42CF-A74E-96F4C1AD0F28}"/>
    <dgm:cxn modelId="{8BA6CCB4-A037-48FD-81E0-841B9F81081E}" srcId="{F723FAE5-BFA1-43C2-9F6D-1FB5CF866B57}" destId="{AEE4A33D-5630-4FAE-B96F-765ACC6E7D5D}" srcOrd="0" destOrd="0" parTransId="{2448AAF5-91D0-40D2-A2D5-0633D6A32DCC}" sibTransId="{EF438EBE-3BB3-4958-9E75-027D9AF8178D}"/>
    <dgm:cxn modelId="{E2541B50-315D-4E84-8A3A-6BA64179F5DF}" type="presOf" srcId="{AEE4A33D-5630-4FAE-B96F-765ACC6E7D5D}" destId="{EBCAD8D9-6B17-4302-BBA6-D814DDEFF711}" srcOrd="0" destOrd="0" presId="urn:microsoft.com/office/officeart/2005/8/layout/hProcess4"/>
    <dgm:cxn modelId="{3048AB3D-D9BC-4857-9D42-CDC444372AD7}" type="presOf" srcId="{BDAB495B-45FC-4925-8D4D-47424BB848B9}" destId="{85F60A93-F76E-4B6B-B219-45B1BE747CF7}" srcOrd="1" destOrd="1" presId="urn:microsoft.com/office/officeart/2005/8/layout/hProcess4"/>
    <dgm:cxn modelId="{11956519-3FCC-438F-8982-C7F283C8F1E6}" srcId="{1A3B8520-40E7-459A-B8A6-D0671E785377}" destId="{5B2035AE-A25A-436F-B294-7397D62A363F}" srcOrd="1" destOrd="0" parTransId="{E99264B2-C573-4BBA-B9BF-5F02850F1075}" sibTransId="{10E6471F-D16D-4F6B-9262-8F7B5A36EE97}"/>
    <dgm:cxn modelId="{3110CD3D-2288-4190-94BF-CD74BCDC2C79}" type="presOf" srcId="{80AA4692-3CC7-4490-8E4E-242406BE8890}" destId="{1DDB7BDC-0C72-4F89-90E9-832F1C384DC6}" srcOrd="0" destOrd="2" presId="urn:microsoft.com/office/officeart/2005/8/layout/hProcess4"/>
    <dgm:cxn modelId="{B5F642F8-0EA7-4190-94D4-5729DFC36DFE}" type="presOf" srcId="{0D0FAA0F-7A0F-438C-9408-7BF8EBB87512}" destId="{0D6309FB-24AA-4F59-98B4-4D2AE9A8726E}" srcOrd="0" destOrd="0" presId="urn:microsoft.com/office/officeart/2005/8/layout/hProcess4"/>
    <dgm:cxn modelId="{FCD54B6A-5E2E-48DB-9BB8-8E066A67CDA2}" srcId="{3FA1D1B2-5E54-4376-AD4F-A5A86A0E89BF}" destId="{E2B43349-08F3-4E66-8A6B-D16EBD93ED06}" srcOrd="1" destOrd="0" parTransId="{5941401B-12C8-4764-8AF4-EE55555CAFC0}" sibTransId="{0D0FAA0F-7A0F-438C-9408-7BF8EBB87512}"/>
    <dgm:cxn modelId="{A3D9617D-47C4-4B73-9367-7F5386617DD0}" srcId="{1A3B8520-40E7-459A-B8A6-D0671E785377}" destId="{80AA4692-3CC7-4490-8E4E-242406BE8890}" srcOrd="2" destOrd="0" parTransId="{F40B6074-7AF8-438B-98E8-AA8EF17A1A6E}" sibTransId="{179F7125-0784-4C3C-8CEA-FD1756C295A7}"/>
    <dgm:cxn modelId="{91678FF7-A03F-4E23-AC4A-C12725BCEF76}" srcId="{E2B43349-08F3-4E66-8A6B-D16EBD93ED06}" destId="{22A6288A-4F8A-4FF1-90B5-AC5CCE71281A}" srcOrd="0" destOrd="0" parTransId="{FF78B202-6E24-4870-A4EE-3703D48AE0E6}" sibTransId="{1B8B1BED-0BE3-403C-9FE7-6D893D8DD548}"/>
    <dgm:cxn modelId="{92CD9DCF-35AB-489C-A067-C0BA877ED86A}" type="presOf" srcId="{80AA4692-3CC7-4490-8E4E-242406BE8890}" destId="{19CECAF1-7FDC-41CB-953E-D0A9EC16F00F}" srcOrd="1" destOrd="2" presId="urn:microsoft.com/office/officeart/2005/8/layout/hProcess4"/>
    <dgm:cxn modelId="{E8F229EF-F201-4DA2-9804-E1AC3824CAC2}" type="presOf" srcId="{22A6288A-4F8A-4FF1-90B5-AC5CCE71281A}" destId="{C6805D34-7D1E-4379-8F25-F0F718A48089}" srcOrd="1" destOrd="0" presId="urn:microsoft.com/office/officeart/2005/8/layout/hProcess4"/>
    <dgm:cxn modelId="{ED532A64-B1F4-41C7-9414-1C04425C7C85}" type="presOf" srcId="{3FA1D1B2-5E54-4376-AD4F-A5A86A0E89BF}" destId="{0A1A77AB-4166-4F72-AA33-689988746827}" srcOrd="0" destOrd="0" presId="urn:microsoft.com/office/officeart/2005/8/layout/hProcess4"/>
    <dgm:cxn modelId="{3BBF26C0-34B5-41E5-B6F0-D454D1962BA4}" type="presOf" srcId="{5B2035AE-A25A-436F-B294-7397D62A363F}" destId="{1DDB7BDC-0C72-4F89-90E9-832F1C384DC6}" srcOrd="0" destOrd="1" presId="urn:microsoft.com/office/officeart/2005/8/layout/hProcess4"/>
    <dgm:cxn modelId="{0E79E5B5-BF8A-4818-A7CD-F08CB29C526C}" type="presParOf" srcId="{0A1A77AB-4166-4F72-AA33-689988746827}" destId="{406EEF4C-2851-4075-B8A2-0AEC36F5267B}" srcOrd="0" destOrd="0" presId="urn:microsoft.com/office/officeart/2005/8/layout/hProcess4"/>
    <dgm:cxn modelId="{766EB1A6-31BE-4A21-8F58-8B412E3AA0E0}" type="presParOf" srcId="{0A1A77AB-4166-4F72-AA33-689988746827}" destId="{153F54CD-0B42-4D11-97A4-07E8C9C8502D}" srcOrd="1" destOrd="0" presId="urn:microsoft.com/office/officeart/2005/8/layout/hProcess4"/>
    <dgm:cxn modelId="{D88852C5-B8D1-4550-865F-E6696F07D321}" type="presParOf" srcId="{0A1A77AB-4166-4F72-AA33-689988746827}" destId="{AC94E16B-A62B-49B6-8634-274641C2A198}" srcOrd="2" destOrd="0" presId="urn:microsoft.com/office/officeart/2005/8/layout/hProcess4"/>
    <dgm:cxn modelId="{6CD6BA6C-0532-4196-BC6D-8D4B58B32FB9}" type="presParOf" srcId="{AC94E16B-A62B-49B6-8634-274641C2A198}" destId="{09E9FC1B-2836-4040-9C56-0C7BC8FB2B37}" srcOrd="0" destOrd="0" presId="urn:microsoft.com/office/officeart/2005/8/layout/hProcess4"/>
    <dgm:cxn modelId="{724899A9-40CD-4AB6-9FA6-0E40443062D7}" type="presParOf" srcId="{09E9FC1B-2836-4040-9C56-0C7BC8FB2B37}" destId="{4B1BB3A5-B3E1-44D2-A6FB-356B8A9899FE}" srcOrd="0" destOrd="0" presId="urn:microsoft.com/office/officeart/2005/8/layout/hProcess4"/>
    <dgm:cxn modelId="{02D525C3-9598-41DF-B817-B87A27536D73}" type="presParOf" srcId="{09E9FC1B-2836-4040-9C56-0C7BC8FB2B37}" destId="{1DDB7BDC-0C72-4F89-90E9-832F1C384DC6}" srcOrd="1" destOrd="0" presId="urn:microsoft.com/office/officeart/2005/8/layout/hProcess4"/>
    <dgm:cxn modelId="{2F36A90C-BE47-43B5-B42E-9CE9555071DC}" type="presParOf" srcId="{09E9FC1B-2836-4040-9C56-0C7BC8FB2B37}" destId="{19CECAF1-7FDC-41CB-953E-D0A9EC16F00F}" srcOrd="2" destOrd="0" presId="urn:microsoft.com/office/officeart/2005/8/layout/hProcess4"/>
    <dgm:cxn modelId="{3B640BAB-32DC-43F1-A799-E82E023DAECB}" type="presParOf" srcId="{09E9FC1B-2836-4040-9C56-0C7BC8FB2B37}" destId="{C3812A65-1A99-4C51-BA84-8C5146F7A7BF}" srcOrd="3" destOrd="0" presId="urn:microsoft.com/office/officeart/2005/8/layout/hProcess4"/>
    <dgm:cxn modelId="{AB54542D-F6E8-41FD-91F4-AC355C86FCF4}" type="presParOf" srcId="{09E9FC1B-2836-4040-9C56-0C7BC8FB2B37}" destId="{98D31C8F-F71C-4C24-B917-62122818220A}" srcOrd="4" destOrd="0" presId="urn:microsoft.com/office/officeart/2005/8/layout/hProcess4"/>
    <dgm:cxn modelId="{C45066E4-6C02-4C1A-AB8A-35CAEC84E73D}" type="presParOf" srcId="{AC94E16B-A62B-49B6-8634-274641C2A198}" destId="{D2DC5A05-B68D-4415-9730-6B3EF8ACE37B}" srcOrd="1" destOrd="0" presId="urn:microsoft.com/office/officeart/2005/8/layout/hProcess4"/>
    <dgm:cxn modelId="{1E66CCC7-EE96-478F-9F5C-7F1F9D9855BD}" type="presParOf" srcId="{AC94E16B-A62B-49B6-8634-274641C2A198}" destId="{5F8F8D81-A973-466D-A1F9-1CDAB8A1A601}" srcOrd="2" destOrd="0" presId="urn:microsoft.com/office/officeart/2005/8/layout/hProcess4"/>
    <dgm:cxn modelId="{2C70A876-E46F-4505-BE4E-E073B5A7A7E4}" type="presParOf" srcId="{5F8F8D81-A973-466D-A1F9-1CDAB8A1A601}" destId="{0397DF5F-D07E-4EB2-BD72-54F0A8F3B936}" srcOrd="0" destOrd="0" presId="urn:microsoft.com/office/officeart/2005/8/layout/hProcess4"/>
    <dgm:cxn modelId="{0759404B-2F04-4E08-95F6-49D07EE3ED14}" type="presParOf" srcId="{5F8F8D81-A973-466D-A1F9-1CDAB8A1A601}" destId="{706225A3-4689-4CD9-8F16-C0329EDE0D66}" srcOrd="1" destOrd="0" presId="urn:microsoft.com/office/officeart/2005/8/layout/hProcess4"/>
    <dgm:cxn modelId="{AB0B4FC5-FBD2-4F1F-B328-9EE927213F02}" type="presParOf" srcId="{5F8F8D81-A973-466D-A1F9-1CDAB8A1A601}" destId="{C6805D34-7D1E-4379-8F25-F0F718A48089}" srcOrd="2" destOrd="0" presId="urn:microsoft.com/office/officeart/2005/8/layout/hProcess4"/>
    <dgm:cxn modelId="{E129DF1C-B615-4EE0-8654-E8554F03771C}" type="presParOf" srcId="{5F8F8D81-A973-466D-A1F9-1CDAB8A1A601}" destId="{EE0604B4-9C4C-4C0F-B93C-032D6E10CE9E}" srcOrd="3" destOrd="0" presId="urn:microsoft.com/office/officeart/2005/8/layout/hProcess4"/>
    <dgm:cxn modelId="{52DEE49B-2C20-4B3C-B44C-C6001DA4396D}" type="presParOf" srcId="{5F8F8D81-A973-466D-A1F9-1CDAB8A1A601}" destId="{568F9052-1FFB-4FCE-8861-1B05E6402DD0}" srcOrd="4" destOrd="0" presId="urn:microsoft.com/office/officeart/2005/8/layout/hProcess4"/>
    <dgm:cxn modelId="{5ECB8A58-6C33-442F-906F-689EB64406AB}" type="presParOf" srcId="{AC94E16B-A62B-49B6-8634-274641C2A198}" destId="{0D6309FB-24AA-4F59-98B4-4D2AE9A8726E}" srcOrd="3" destOrd="0" presId="urn:microsoft.com/office/officeart/2005/8/layout/hProcess4"/>
    <dgm:cxn modelId="{9E694948-E980-40B1-85ED-676331F58D4D}" type="presParOf" srcId="{AC94E16B-A62B-49B6-8634-274641C2A198}" destId="{91D87694-72A8-4C7B-BFE2-AFCE09825D6C}" srcOrd="4" destOrd="0" presId="urn:microsoft.com/office/officeart/2005/8/layout/hProcess4"/>
    <dgm:cxn modelId="{141E04C7-DF4B-4A66-9A8D-AEF6F77DF68B}" type="presParOf" srcId="{91D87694-72A8-4C7B-BFE2-AFCE09825D6C}" destId="{DE6E9413-A44B-4503-9E86-8FA730B2708A}" srcOrd="0" destOrd="0" presId="urn:microsoft.com/office/officeart/2005/8/layout/hProcess4"/>
    <dgm:cxn modelId="{4C609571-74C0-4219-B9A5-427F7021E378}" type="presParOf" srcId="{91D87694-72A8-4C7B-BFE2-AFCE09825D6C}" destId="{EBCAD8D9-6B17-4302-BBA6-D814DDEFF711}" srcOrd="1" destOrd="0" presId="urn:microsoft.com/office/officeart/2005/8/layout/hProcess4"/>
    <dgm:cxn modelId="{4B17CADE-41EE-48AE-9D73-7B848DF37F34}" type="presParOf" srcId="{91D87694-72A8-4C7B-BFE2-AFCE09825D6C}" destId="{85F60A93-F76E-4B6B-B219-45B1BE747CF7}" srcOrd="2" destOrd="0" presId="urn:microsoft.com/office/officeart/2005/8/layout/hProcess4"/>
    <dgm:cxn modelId="{704153CC-EDBA-4CF7-ADF8-82B65109F7DC}" type="presParOf" srcId="{91D87694-72A8-4C7B-BFE2-AFCE09825D6C}" destId="{1DC529E9-6375-4175-862D-3381D4C53ABA}" srcOrd="3" destOrd="0" presId="urn:microsoft.com/office/officeart/2005/8/layout/hProcess4"/>
    <dgm:cxn modelId="{015935E6-190F-4FBC-9275-B7A9DDBE41E4}" type="presParOf" srcId="{91D87694-72A8-4C7B-BFE2-AFCE09825D6C}" destId="{025CA1FF-344F-4586-9221-CA5829AE487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DB7BDC-0C72-4F89-90E9-832F1C384DC6}">
      <dsp:nvSpPr>
        <dsp:cNvPr id="0" name=""/>
        <dsp:cNvSpPr/>
      </dsp:nvSpPr>
      <dsp:spPr>
        <a:xfrm>
          <a:off x="0" y="272076"/>
          <a:ext cx="2306743" cy="212263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CA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Financial and human resource management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Culture</a:t>
          </a:r>
          <a:endParaRPr lang="en-CA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Communications; intra-company</a:t>
          </a:r>
          <a:endParaRPr lang="en-CA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Technology investment</a:t>
          </a:r>
          <a:endParaRPr lang="en-CA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Strategy/organization</a:t>
          </a:r>
          <a:endParaRPr lang="en-CA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8848" y="320924"/>
        <a:ext cx="2209047" cy="1570089"/>
      </dsp:txXfrm>
    </dsp:sp>
    <dsp:sp modelId="{D2DC5A05-B68D-4415-9730-6B3EF8ACE37B}">
      <dsp:nvSpPr>
        <dsp:cNvPr id="0" name=""/>
        <dsp:cNvSpPr/>
      </dsp:nvSpPr>
      <dsp:spPr>
        <a:xfrm>
          <a:off x="1788407" y="1759366"/>
          <a:ext cx="2290011" cy="2290011"/>
        </a:xfrm>
        <a:prstGeom prst="leftCircularArrow">
          <a:avLst>
            <a:gd name="adj1" fmla="val 3274"/>
            <a:gd name="adj2" fmla="val 404050"/>
            <a:gd name="adj3" fmla="val 2179561"/>
            <a:gd name="adj4" fmla="val 9024489"/>
            <a:gd name="adj5" fmla="val 382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812A65-1A99-4C51-BA84-8C5146F7A7BF}">
      <dsp:nvSpPr>
        <dsp:cNvPr id="0" name=""/>
        <dsp:cNvSpPr/>
      </dsp:nvSpPr>
      <dsp:spPr>
        <a:xfrm>
          <a:off x="671673" y="2877900"/>
          <a:ext cx="1792842" cy="712954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Effective management of innovation</a:t>
          </a:r>
        </a:p>
      </dsp:txBody>
      <dsp:txXfrm>
        <a:off x="692555" y="2898782"/>
        <a:ext cx="1751078" cy="671190"/>
      </dsp:txXfrm>
    </dsp:sp>
    <dsp:sp modelId="{706225A3-4689-4CD9-8F16-C0329EDE0D66}">
      <dsp:nvSpPr>
        <dsp:cNvPr id="0" name=""/>
        <dsp:cNvSpPr/>
      </dsp:nvSpPr>
      <dsp:spPr>
        <a:xfrm>
          <a:off x="2745253" y="967651"/>
          <a:ext cx="2016948" cy="166356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Growth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Profit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Reliable products/services</a:t>
          </a:r>
        </a:p>
      </dsp:txBody>
      <dsp:txXfrm>
        <a:off x="2783536" y="1362411"/>
        <a:ext cx="1940382" cy="1230517"/>
      </dsp:txXfrm>
    </dsp:sp>
    <dsp:sp modelId="{0D6309FB-24AA-4F59-98B4-4D2AE9A8726E}">
      <dsp:nvSpPr>
        <dsp:cNvPr id="0" name=""/>
        <dsp:cNvSpPr/>
      </dsp:nvSpPr>
      <dsp:spPr>
        <a:xfrm>
          <a:off x="3854736" y="-66852"/>
          <a:ext cx="2520139" cy="2520139"/>
        </a:xfrm>
        <a:prstGeom prst="circularArrow">
          <a:avLst>
            <a:gd name="adj1" fmla="val 2938"/>
            <a:gd name="adj2" fmla="val 359685"/>
            <a:gd name="adj3" fmla="val 19464804"/>
            <a:gd name="adj4" fmla="val 12575511"/>
            <a:gd name="adj5" fmla="val 3427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604B4-9C4C-4C0F-B93C-032D6E10CE9E}">
      <dsp:nvSpPr>
        <dsp:cNvPr id="0" name=""/>
        <dsp:cNvSpPr/>
      </dsp:nvSpPr>
      <dsp:spPr>
        <a:xfrm>
          <a:off x="3193463" y="611174"/>
          <a:ext cx="1792842" cy="712954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Financial performance</a:t>
          </a:r>
        </a:p>
      </dsp:txBody>
      <dsp:txXfrm>
        <a:off x="3214345" y="632056"/>
        <a:ext cx="1751078" cy="671190"/>
      </dsp:txXfrm>
    </dsp:sp>
    <dsp:sp modelId="{EBCAD8D9-6B17-4302-BBA6-D814DDEFF711}">
      <dsp:nvSpPr>
        <dsp:cNvPr id="0" name=""/>
        <dsp:cNvSpPr/>
      </dsp:nvSpPr>
      <dsp:spPr>
        <a:xfrm>
          <a:off x="5344153" y="967651"/>
          <a:ext cx="2016948" cy="166356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Earnings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P/E ratio</a:t>
          </a:r>
        </a:p>
      </dsp:txBody>
      <dsp:txXfrm>
        <a:off x="5382436" y="1005934"/>
        <a:ext cx="1940382" cy="1230517"/>
      </dsp:txXfrm>
    </dsp:sp>
    <dsp:sp modelId="{1DC529E9-6375-4175-862D-3381D4C53ABA}">
      <dsp:nvSpPr>
        <dsp:cNvPr id="0" name=""/>
        <dsp:cNvSpPr/>
      </dsp:nvSpPr>
      <dsp:spPr>
        <a:xfrm>
          <a:off x="5792364" y="2274734"/>
          <a:ext cx="1792842" cy="712954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Stock price</a:t>
          </a:r>
        </a:p>
      </dsp:txBody>
      <dsp:txXfrm>
        <a:off x="5813246" y="2295616"/>
        <a:ext cx="1751078" cy="6711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DB7BDC-0C72-4F89-90E9-832F1C384DC6}">
      <dsp:nvSpPr>
        <dsp:cNvPr id="0" name=""/>
        <dsp:cNvSpPr/>
      </dsp:nvSpPr>
      <dsp:spPr>
        <a:xfrm>
          <a:off x="172155" y="986990"/>
          <a:ext cx="2299455" cy="189656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Culture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Financial and human resource management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Strategy</a:t>
          </a:r>
        </a:p>
      </dsp:txBody>
      <dsp:txXfrm>
        <a:off x="215800" y="1030635"/>
        <a:ext cx="2212165" cy="1402872"/>
      </dsp:txXfrm>
    </dsp:sp>
    <dsp:sp modelId="{D2DC5A05-B68D-4415-9730-6B3EF8ACE37B}">
      <dsp:nvSpPr>
        <dsp:cNvPr id="0" name=""/>
        <dsp:cNvSpPr/>
      </dsp:nvSpPr>
      <dsp:spPr>
        <a:xfrm>
          <a:off x="1445015" y="1369111"/>
          <a:ext cx="2638667" cy="2638667"/>
        </a:xfrm>
        <a:prstGeom prst="leftCircularArrow">
          <a:avLst>
            <a:gd name="adj1" fmla="val 3274"/>
            <a:gd name="adj2" fmla="val 404050"/>
            <a:gd name="adj3" fmla="val 2179561"/>
            <a:gd name="adj4" fmla="val 9024489"/>
            <a:gd name="adj5" fmla="val 382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812A65-1A99-4C51-BA84-8C5146F7A7BF}">
      <dsp:nvSpPr>
        <dsp:cNvPr id="0" name=""/>
        <dsp:cNvSpPr/>
      </dsp:nvSpPr>
      <dsp:spPr>
        <a:xfrm>
          <a:off x="683146" y="2477152"/>
          <a:ext cx="2043960" cy="812815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Effective management of innovation</a:t>
          </a:r>
        </a:p>
      </dsp:txBody>
      <dsp:txXfrm>
        <a:off x="706953" y="2500959"/>
        <a:ext cx="1996346" cy="765201"/>
      </dsp:txXfrm>
    </dsp:sp>
    <dsp:sp modelId="{706225A3-4689-4CD9-8F16-C0329EDE0D66}">
      <dsp:nvSpPr>
        <dsp:cNvPr id="0" name=""/>
        <dsp:cNvSpPr/>
      </dsp:nvSpPr>
      <dsp:spPr>
        <a:xfrm>
          <a:off x="3172060" y="986990"/>
          <a:ext cx="2299455" cy="189656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Growth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Profit</a:t>
          </a:r>
        </a:p>
      </dsp:txBody>
      <dsp:txXfrm>
        <a:off x="3215705" y="1437043"/>
        <a:ext cx="2212165" cy="1402872"/>
      </dsp:txXfrm>
    </dsp:sp>
    <dsp:sp modelId="{0D6309FB-24AA-4F59-98B4-4D2AE9A8726E}">
      <dsp:nvSpPr>
        <dsp:cNvPr id="0" name=""/>
        <dsp:cNvSpPr/>
      </dsp:nvSpPr>
      <dsp:spPr>
        <a:xfrm>
          <a:off x="4425758" y="-211590"/>
          <a:ext cx="2932486" cy="2932486"/>
        </a:xfrm>
        <a:prstGeom prst="circularArrow">
          <a:avLst>
            <a:gd name="adj1" fmla="val 2938"/>
            <a:gd name="adj2" fmla="val 359685"/>
            <a:gd name="adj3" fmla="val 19464804"/>
            <a:gd name="adj4" fmla="val 12575511"/>
            <a:gd name="adj5" fmla="val 3427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604B4-9C4C-4C0F-B93C-032D6E10CE9E}">
      <dsp:nvSpPr>
        <dsp:cNvPr id="0" name=""/>
        <dsp:cNvSpPr/>
      </dsp:nvSpPr>
      <dsp:spPr>
        <a:xfrm>
          <a:off x="3683050" y="580582"/>
          <a:ext cx="2043960" cy="812815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Financial performance</a:t>
          </a:r>
        </a:p>
      </dsp:txBody>
      <dsp:txXfrm>
        <a:off x="3706857" y="604389"/>
        <a:ext cx="1996346" cy="765201"/>
      </dsp:txXfrm>
    </dsp:sp>
    <dsp:sp modelId="{EBCAD8D9-6B17-4302-BBA6-D814DDEFF711}">
      <dsp:nvSpPr>
        <dsp:cNvPr id="0" name=""/>
        <dsp:cNvSpPr/>
      </dsp:nvSpPr>
      <dsp:spPr>
        <a:xfrm>
          <a:off x="6171964" y="986990"/>
          <a:ext cx="2299455" cy="189656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Earnings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P/E ratio</a:t>
          </a:r>
        </a:p>
      </dsp:txBody>
      <dsp:txXfrm>
        <a:off x="6215609" y="1030635"/>
        <a:ext cx="2212165" cy="1402872"/>
      </dsp:txXfrm>
    </dsp:sp>
    <dsp:sp modelId="{1DC529E9-6375-4175-862D-3381D4C53ABA}">
      <dsp:nvSpPr>
        <dsp:cNvPr id="0" name=""/>
        <dsp:cNvSpPr/>
      </dsp:nvSpPr>
      <dsp:spPr>
        <a:xfrm>
          <a:off x="6682954" y="2477152"/>
          <a:ext cx="2043960" cy="812815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Stock price</a:t>
          </a:r>
        </a:p>
      </dsp:txBody>
      <dsp:txXfrm>
        <a:off x="6706761" y="2500959"/>
        <a:ext cx="1996346" cy="765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9E2D7-45BF-41AD-9E67-85CBF7524A3C}" type="datetimeFigureOut">
              <a:rPr lang="en-CA" smtClean="0"/>
              <a:t>2014-12-29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2803F-3359-4FB4-9F74-3B5B4568BA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2089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2803F-3359-4FB4-9F74-3B5B4568BAAE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5723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2803F-3359-4FB4-9F74-3B5B4568BAAE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2547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2803F-3359-4FB4-9F74-3B5B4568BAAE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9615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2803F-3359-4FB4-9F74-3B5B4568BAAE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2259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9086-533F-4C07-9411-D3B473287347}" type="datetime1">
              <a:rPr lang="en-US" smtClean="0"/>
              <a:t>12/29/2014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5E27-DEBD-4BDC-A960-DA4BF0ED498F}" type="datetime1">
              <a:rPr lang="en-US" smtClean="0"/>
              <a:t>12/29/2014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FF21B-7338-4D52-A112-545D4DA91CF3}" type="datetime1">
              <a:rPr lang="en-US" smtClean="0"/>
              <a:t>12/29/2014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38A7-0306-426E-BCD2-781DA9200522}" type="datetime1">
              <a:rPr lang="en-US" smtClean="0"/>
              <a:t>12/29/2014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CF96B-9EA9-42F4-995C-E3709D8AD512}" type="datetime1">
              <a:rPr lang="en-US" smtClean="0"/>
              <a:t>12/29/2014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972E-DC64-462E-8C08-8614F329B7C4}" type="datetime1">
              <a:rPr lang="en-US" smtClean="0"/>
              <a:t>12/29/2014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6AE6-EDD9-4298-A9E1-99E78B89B44A}" type="datetime1">
              <a:rPr lang="en-US" smtClean="0"/>
              <a:t>12/29/2014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41E2-8810-4FBB-B624-94063CB6B30D}" type="datetime1">
              <a:rPr lang="en-US" smtClean="0"/>
              <a:t>12/29/2014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F1ECBD29-C717-4750-8D3B-A67AF2F30DCC}" type="datetime1">
              <a:rPr lang="en-US" smtClean="0"/>
              <a:t>12/29/2014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89CD1-3DFF-4F09-BDCC-1BE0687DB9FB}" type="datetime1">
              <a:rPr lang="en-US" smtClean="0"/>
              <a:t>12/29/2014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A0B00-5094-4A13-B0B2-BC4BDFE27247}" type="datetime1">
              <a:rPr lang="en-US" smtClean="0"/>
              <a:t>12/29/2014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7F66-6A7E-4EE1-BB3F-22ED67DFF744}" type="datetime1">
              <a:rPr lang="en-US" smtClean="0"/>
              <a:t>12/29/2014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B459-87A8-4056-B628-15E711975E00}" type="datetime1">
              <a:rPr lang="en-US" smtClean="0"/>
              <a:t>12/29/2014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E9EAE-3CBB-4E0F-9FEC-504B8F1ECAD6}" type="datetime1">
              <a:rPr lang="en-US" smtClean="0"/>
              <a:t>12/29/2014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27A22-B4EC-4A0E-A594-BDCFD880BC2A}" type="datetime1">
              <a:rPr lang="en-US" smtClean="0"/>
              <a:t>12/29/2014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B30F-286B-4776-87CD-0F3E9EFE80E3}" type="datetime1">
              <a:rPr lang="en-US" smtClean="0"/>
              <a:t>12/29/2014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6FB39-AF2C-4592-A321-63D06A0B7FDF}" type="datetime1">
              <a:rPr lang="en-US" smtClean="0"/>
              <a:t>12/29/2014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40DFA-58D1-4D5D-A387-F9FC00EBD07B}" type="datetime1">
              <a:rPr lang="en-US" smtClean="0"/>
              <a:t>12/29/2014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porateinnovationonline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Google – how they manage innovation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CA" dirty="0" smtClean="0"/>
              <a:t>Virtually all of the comments set out in this presentation are derived from a reading of </a:t>
            </a:r>
            <a:r>
              <a:rPr lang="en-CA" dirty="0" smtClean="0"/>
              <a:t>‘How </a:t>
            </a:r>
            <a:r>
              <a:rPr lang="en-CA" dirty="0" smtClean="0"/>
              <a:t>Google </a:t>
            </a:r>
            <a:r>
              <a:rPr lang="en-CA" dirty="0" smtClean="0"/>
              <a:t>Works’ </a:t>
            </a:r>
            <a:r>
              <a:rPr lang="en-CA" dirty="0" smtClean="0"/>
              <a:t>– co-authored by Schmidt, Rosenberg and </a:t>
            </a:r>
            <a:r>
              <a:rPr lang="en-CA" dirty="0" smtClean="0"/>
              <a:t>Eagle but they are set out in a framework for application to your own organization.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56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Is Google’ approach to the management of </a:t>
            </a:r>
            <a:r>
              <a:rPr lang="en-CA" dirty="0" smtClean="0"/>
              <a:t>innovation </a:t>
            </a:r>
            <a:r>
              <a:rPr lang="en-CA" dirty="0"/>
              <a:t>working?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Relative increases since 2006 shows that while revenue has increased significantly – influenced by acquisitions – earnings per share and particularly the stock price have lagged expectations. </a:t>
            </a:r>
          </a:p>
          <a:p>
            <a:endParaRPr lang="en-CA" dirty="0"/>
          </a:p>
          <a:p>
            <a:r>
              <a:rPr lang="en-CA" dirty="0" smtClean="0"/>
              <a:t>Just recently </a:t>
            </a:r>
            <a:r>
              <a:rPr lang="en-CA" dirty="0"/>
              <a:t>(December, 2014) </a:t>
            </a:r>
            <a:r>
              <a:rPr lang="en-CA" dirty="0" smtClean="0"/>
              <a:t>it has been reported that Larry Page has stepped back from </a:t>
            </a:r>
            <a:r>
              <a:rPr lang="en-CA" dirty="0" smtClean="0"/>
              <a:t>day-to-day </a:t>
            </a:r>
            <a:r>
              <a:rPr lang="en-CA" dirty="0" smtClean="0"/>
              <a:t>management </a:t>
            </a:r>
            <a:r>
              <a:rPr lang="en-CA" dirty="0"/>
              <a:t>stating that he was frustrated with the pace of innovation</a:t>
            </a:r>
            <a:r>
              <a:rPr lang="en-CA" dirty="0" smtClean="0"/>
              <a:t>. 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6" name="Picture Placeholder 5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702236303"/>
              </p:ext>
            </p:extLst>
          </p:nvPr>
        </p:nvGraphicFramePr>
        <p:xfrm>
          <a:off x="4868863" y="2336800"/>
          <a:ext cx="6326359" cy="359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9956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Google’s contribution to a ‘model for the management of innovation’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3"/>
            <a:ext cx="3002215" cy="3599315"/>
          </a:xfrm>
        </p:spPr>
        <p:txBody>
          <a:bodyPr>
            <a:normAutofit/>
          </a:bodyPr>
          <a:lstStyle/>
          <a:p>
            <a:r>
              <a:rPr lang="en-CA" dirty="0" smtClean="0"/>
              <a:t>Google’s approach to the management of innovation </a:t>
            </a:r>
            <a:r>
              <a:rPr lang="en-CA" dirty="0" smtClean="0"/>
              <a:t>has contributed to the development of our model.</a:t>
            </a:r>
          </a:p>
          <a:p>
            <a:r>
              <a:rPr lang="en-CA" dirty="0" smtClean="0"/>
              <a:t>For a company to be successful it should have a set of policies </a:t>
            </a:r>
            <a:r>
              <a:rPr lang="en-CA" dirty="0" smtClean="0"/>
              <a:t>and management practices </a:t>
            </a:r>
            <a:r>
              <a:rPr lang="en-CA" dirty="0" smtClean="0"/>
              <a:t>which encourage </a:t>
            </a:r>
            <a:r>
              <a:rPr lang="en-CA" dirty="0" smtClean="0"/>
              <a:t>innovation.</a:t>
            </a:r>
          </a:p>
          <a:p>
            <a:r>
              <a:rPr lang="en-CA" dirty="0" smtClean="0"/>
              <a:t>While the roles of senior management and the Board are important, it is the CEO who sets the tone and call the shots. 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6" name="Picture Placeholder 5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105275121"/>
              </p:ext>
            </p:extLst>
          </p:nvPr>
        </p:nvGraphicFramePr>
        <p:xfrm>
          <a:off x="4014789" y="2336800"/>
          <a:ext cx="7586662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983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4400" dirty="0" smtClean="0"/>
              <a:t>A MODEL FOR THE SUCCESSFUL MANAGEMENT OF INNOVATION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Six essential components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sz="3200" dirty="0" smtClean="0"/>
              <a:t>A generic model based on researching management practices of highly-innovative companies</a:t>
            </a:r>
          </a:p>
          <a:p>
            <a:endParaRPr lang="en-C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18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Your input to the model?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i="1" dirty="0"/>
              <a:t>White &amp; Partners, with a view to sharing successful policies and management practices with interested readers, is in the process of developing a generic model for the </a:t>
            </a:r>
            <a:r>
              <a:rPr lang="en-US" i="1" dirty="0" smtClean="0"/>
              <a:t>management of innovation. </a:t>
            </a:r>
          </a:p>
          <a:p>
            <a:pPr algn="l"/>
            <a:r>
              <a:rPr lang="en-US" i="1" dirty="0" smtClean="0"/>
              <a:t>Which policies </a:t>
            </a:r>
            <a:r>
              <a:rPr lang="en-US" i="1" dirty="0"/>
              <a:t>and management practices </a:t>
            </a:r>
            <a:r>
              <a:rPr lang="en-US" i="1" dirty="0" smtClean="0"/>
              <a:t>are common </a:t>
            </a:r>
            <a:r>
              <a:rPr lang="en-US" i="1" dirty="0"/>
              <a:t>to highly-innovative companies? </a:t>
            </a:r>
            <a:r>
              <a:rPr lang="en-US" i="1" dirty="0" smtClean="0"/>
              <a:t> We share our results to date. Send your comments to pcwhite@corporateinnovationonline.com.</a:t>
            </a:r>
            <a:endParaRPr lang="en-CA" dirty="0"/>
          </a:p>
          <a:p>
            <a:endParaRPr lang="en-CA" dirty="0"/>
          </a:p>
        </p:txBody>
      </p:sp>
      <p:sp>
        <p:nvSpPr>
          <p:cNvPr id="4" name="Text Box 58"/>
          <p:cNvSpPr txBox="1">
            <a:spLocks noChangeArrowheads="1"/>
          </p:cNvSpPr>
          <p:nvPr/>
        </p:nvSpPr>
        <p:spPr bwMode="auto">
          <a:xfrm>
            <a:off x="785045" y="818147"/>
            <a:ext cx="2889180" cy="1318224"/>
          </a:xfrm>
          <a:prstGeom prst="rect">
            <a:avLst/>
          </a:prstGeom>
          <a:gradFill rotWithShape="1">
            <a:gsLst>
              <a:gs pos="0">
                <a:srgbClr val="1F497D">
                  <a:lumMod val="40000"/>
                  <a:lumOff val="60000"/>
                </a:srgbClr>
              </a:gs>
              <a:gs pos="100000">
                <a:srgbClr val="000000"/>
              </a:gs>
            </a:gsLst>
            <a:lin ang="5400000" scaled="1"/>
          </a:gradFill>
          <a:ln w="63500">
            <a:solidFill>
              <a:srgbClr val="4F81BD">
                <a:lumMod val="100000"/>
                <a:lumOff val="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1842" dir="18900000" algn="ctr" rotWithShape="0">
                    <a:srgbClr val="868686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CA" sz="1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Corporate Innovation Online</a:t>
            </a:r>
            <a:endParaRPr lang="en-C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1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Benchmarking innovation</a:t>
            </a:r>
            <a:endParaRPr lang="en-C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1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 and sustaining innovation</a:t>
            </a:r>
            <a:endParaRPr lang="en-C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1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Articulating innovation</a:t>
            </a:r>
            <a:endParaRPr lang="en-C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571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Booz&amp;co</a:t>
            </a:r>
            <a:r>
              <a:rPr lang="en-CA" dirty="0" smtClean="0"/>
              <a:t>. The 2013 Global Innovation Study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10641614" cy="4196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Booz&amp;co</a:t>
            </a:r>
            <a:r>
              <a:rPr lang="en-US" dirty="0"/>
              <a:t>. latest report makes an insightful observation about innovation. </a:t>
            </a:r>
            <a:endParaRPr lang="en-CA" dirty="0"/>
          </a:p>
          <a:p>
            <a:pPr lvl="1"/>
            <a:r>
              <a:rPr lang="en-US" i="1" dirty="0"/>
              <a:t>For the ninth year in a row, we have found no correlation between how much companies spend on R&amp;D and their financial performance.</a:t>
            </a:r>
            <a:endParaRPr lang="en-CA" i="1" dirty="0"/>
          </a:p>
          <a:p>
            <a:pPr lvl="1"/>
            <a:r>
              <a:rPr lang="en-US" i="1" dirty="0"/>
              <a:t>How companies spend their innovation dollars is much more important. Our studies have consistently shown that innovation investments in select capabilities, tools, talent, and culture which are tightly aligned with a business’s strategy are what drive sustained success. </a:t>
            </a:r>
            <a:endParaRPr lang="en-CA" i="1" dirty="0"/>
          </a:p>
          <a:p>
            <a:pPr marL="0" indent="0">
              <a:buNone/>
            </a:pPr>
            <a:r>
              <a:rPr lang="en-US" dirty="0"/>
              <a:t>These comments lead directly into our desire to develop a </a:t>
            </a:r>
            <a:r>
              <a:rPr lang="en-US" dirty="0" smtClean="0"/>
              <a:t>model for managing innovation, </a:t>
            </a:r>
            <a:r>
              <a:rPr lang="en-US" dirty="0"/>
              <a:t>not </a:t>
            </a:r>
            <a:r>
              <a:rPr lang="en-US" dirty="0" smtClean="0"/>
              <a:t>based on any single-factor but </a:t>
            </a:r>
            <a:r>
              <a:rPr lang="en-US" dirty="0"/>
              <a:t>based on multiple factors. </a:t>
            </a:r>
            <a:r>
              <a:rPr lang="en-US" dirty="0" smtClean="0"/>
              <a:t>But </a:t>
            </a:r>
            <a:r>
              <a:rPr lang="en-US" dirty="0"/>
              <a:t>which </a:t>
            </a:r>
            <a:r>
              <a:rPr lang="en-US" dirty="0" smtClean="0"/>
              <a:t>factors are the most important? There is no silver bullet!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3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03263878"/>
              </p:ext>
            </p:extLst>
          </p:nvPr>
        </p:nvGraphicFramePr>
        <p:xfrm>
          <a:off x="1420586" y="555172"/>
          <a:ext cx="8899071" cy="3870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32857" y="4646474"/>
            <a:ext cx="83928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Our model is based on the hypothesis that effective management of </a:t>
            </a:r>
            <a:r>
              <a:rPr lang="en-US" dirty="0" smtClean="0"/>
              <a:t>innovation </a:t>
            </a:r>
            <a:r>
              <a:rPr lang="en-US" dirty="0"/>
              <a:t>gives rise to better-than-average financial </a:t>
            </a:r>
            <a:r>
              <a:rPr lang="en-US" dirty="0" smtClean="0"/>
              <a:t>performance over the long term. In turn, innovation brings results </a:t>
            </a:r>
            <a:r>
              <a:rPr lang="en-US" dirty="0"/>
              <a:t>in increased earnings and ultimately an increase in stock price, albeit impacted by the whims and vagaries of the market as a whole and the overall economy</a:t>
            </a:r>
            <a:r>
              <a:rPr lang="en-US" dirty="0" smtClean="0"/>
              <a:t>. The simplicity of the model belies the difficulty of doing it!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81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Six essential components for the successful management of innovation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684" y="2633435"/>
            <a:ext cx="5608336" cy="3599313"/>
          </a:xfrm>
        </p:spPr>
        <p:txBody>
          <a:bodyPr/>
          <a:lstStyle/>
          <a:p>
            <a:r>
              <a:rPr lang="en-CA" dirty="0" smtClean="0"/>
              <a:t>1. Performance management</a:t>
            </a:r>
          </a:p>
          <a:p>
            <a:r>
              <a:rPr lang="en-CA" dirty="0" smtClean="0"/>
              <a:t>2. Communication</a:t>
            </a:r>
          </a:p>
          <a:p>
            <a:r>
              <a:rPr lang="en-CA" dirty="0" smtClean="0"/>
              <a:t>3. Reliability</a:t>
            </a:r>
          </a:p>
          <a:p>
            <a:r>
              <a:rPr lang="en-CA" dirty="0" smtClean="0"/>
              <a:t>4. Technology development</a:t>
            </a:r>
          </a:p>
          <a:p>
            <a:r>
              <a:rPr lang="en-CA" dirty="0" smtClean="0"/>
              <a:t>5. Culture</a:t>
            </a:r>
          </a:p>
          <a:p>
            <a:r>
              <a:rPr lang="en-CA" dirty="0" smtClean="0"/>
              <a:t>6. Strategy and organization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4088642"/>
          </a:xfrm>
        </p:spPr>
        <p:txBody>
          <a:bodyPr/>
          <a:lstStyle/>
          <a:p>
            <a:r>
              <a:rPr lang="en-CA" dirty="0" smtClean="0"/>
              <a:t>We have researched a ‘basket’ of highly-innovative companies and found that there are specific characteristics – policies and management practices common to most - which lead to innovation. </a:t>
            </a:r>
          </a:p>
          <a:p>
            <a:r>
              <a:rPr lang="en-CA" dirty="0" smtClean="0"/>
              <a:t>Our ‘basket’ includes; Starbucks, Deere &amp; Co., GE, P&amp;G and 3M. </a:t>
            </a:r>
          </a:p>
          <a:p>
            <a:r>
              <a:rPr lang="en-CA" dirty="0" smtClean="0"/>
              <a:t>On the assumption that one learns more from mistakes than successes, we have also researched; RIM (now Blackberry), Massey-Ferguson, and HP, amongst others.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03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49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Research into a diverse ‘basket’ of companies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1400" dirty="0" smtClean="0"/>
              <a:t>Diversified companies such as GE, 3M, and P&amp;G along with more focussed organizations like Deere and Starbucks</a:t>
            </a:r>
            <a:endParaRPr lang="en-CA" sz="1400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4712" y="3118586"/>
            <a:ext cx="4206141" cy="291645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10156372" y="2635989"/>
            <a:ext cx="1875207" cy="338950"/>
          </a:xfrm>
        </p:spPr>
        <p:txBody>
          <a:bodyPr>
            <a:normAutofit fontScale="92500" lnSpcReduction="20000"/>
          </a:bodyPr>
          <a:lstStyle/>
          <a:p>
            <a:endParaRPr lang="en-CA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7603957" y="5716431"/>
            <a:ext cx="4061862" cy="637217"/>
          </a:xfrm>
        </p:spPr>
        <p:txBody>
          <a:bodyPr>
            <a:normAutofit/>
          </a:bodyPr>
          <a:lstStyle/>
          <a:p>
            <a:r>
              <a:rPr lang="en-CA" sz="1400" dirty="0" smtClean="0"/>
              <a:t>For data behind the two charts please go to http://www.corporateinnovationonline.com</a:t>
            </a:r>
            <a:endParaRPr lang="en-CA" sz="1400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4687946"/>
              </p:ext>
            </p:extLst>
          </p:nvPr>
        </p:nvGraphicFramePr>
        <p:xfrm>
          <a:off x="5755906" y="2434674"/>
          <a:ext cx="3966401" cy="2692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0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1. Performance management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Strong financial performance</a:t>
            </a:r>
            <a:r>
              <a:rPr lang="en-US" dirty="0"/>
              <a:t> provides the company with a sense that its financial house is in order and that investment decisions, while satisfying clearly-stated and understood </a:t>
            </a:r>
            <a:r>
              <a:rPr lang="en-US" dirty="0" smtClean="0"/>
              <a:t>criteria, </a:t>
            </a:r>
            <a:r>
              <a:rPr lang="en-US" dirty="0"/>
              <a:t>will be seriously considered for investment.</a:t>
            </a:r>
            <a:br>
              <a:rPr lang="en-US" dirty="0"/>
            </a:br>
            <a:endParaRPr lang="en-CA" dirty="0"/>
          </a:p>
          <a:p>
            <a:r>
              <a:rPr lang="en-US" b="1" dirty="0"/>
              <a:t>A system of managing human resources</a:t>
            </a:r>
            <a:r>
              <a:rPr lang="en-US" dirty="0"/>
              <a:t> which aligns individuals with the corporate goals, measures individual and group performance, and provides fully transparent team-based rewards throughout the organization.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852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2. Communication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A focus on </a:t>
            </a:r>
            <a:r>
              <a:rPr lang="en-US" b="1" dirty="0"/>
              <a:t>regular communication of corporate policies and management practices</a:t>
            </a:r>
            <a:r>
              <a:rPr lang="en-US" dirty="0"/>
              <a:t>, appointments and matters impacting individuals and groups within the organization. Making people constantly aware of new developments in the ‘how’ of management.</a:t>
            </a:r>
            <a:br>
              <a:rPr lang="en-US" dirty="0"/>
            </a:br>
            <a:endParaRPr lang="en-CA" dirty="0"/>
          </a:p>
          <a:p>
            <a:pPr lvl="0"/>
            <a:r>
              <a:rPr lang="en-US" dirty="0"/>
              <a:t>A company which values </a:t>
            </a:r>
            <a:r>
              <a:rPr lang="en-US" b="1" dirty="0"/>
              <a:t>broadly-based input into decision making</a:t>
            </a:r>
            <a:r>
              <a:rPr lang="en-US" dirty="0"/>
              <a:t> and values speed but not over careful evaluation of opportunities and risks.</a:t>
            </a:r>
            <a:br>
              <a:rPr lang="en-US" dirty="0"/>
            </a:br>
            <a:endParaRPr lang="en-CA" dirty="0"/>
          </a:p>
          <a:p>
            <a:pPr lvl="0"/>
            <a:r>
              <a:rPr lang="en-US" dirty="0"/>
              <a:t>Cohesion </a:t>
            </a:r>
            <a:r>
              <a:rPr lang="en-US" b="1" dirty="0"/>
              <a:t>and a commonly-held vision of the future</a:t>
            </a:r>
            <a:r>
              <a:rPr lang="en-US" dirty="0"/>
              <a:t> is facilitated by meetings/gatherings of senior managers at key points in the development of the company.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956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you might discover by </a:t>
            </a:r>
            <a:r>
              <a:rPr lang="en-CA" dirty="0" smtClean="0"/>
              <a:t>viewing this </a:t>
            </a:r>
            <a:r>
              <a:rPr lang="en-CA" dirty="0" smtClean="0"/>
              <a:t>presentation!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321102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dirty="0" smtClean="0"/>
              <a:t>What the two founders really wanted to do in setting up </a:t>
            </a:r>
            <a:r>
              <a:rPr lang="en-CA" dirty="0" smtClean="0"/>
              <a:t>Google</a:t>
            </a:r>
            <a:br>
              <a:rPr lang="en-CA" dirty="0" smtClean="0"/>
            </a:br>
            <a:endParaRPr lang="en-CA" dirty="0" smtClean="0"/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How innovation is managed at Google. It is </a:t>
            </a:r>
            <a:r>
              <a:rPr lang="en-CA" i="1" dirty="0" smtClean="0"/>
              <a:t>managed</a:t>
            </a:r>
            <a:r>
              <a:rPr lang="en-CA" dirty="0" smtClean="0"/>
              <a:t>!</a:t>
            </a:r>
            <a:br>
              <a:rPr lang="en-CA" dirty="0" smtClean="0"/>
            </a:br>
            <a:r>
              <a:rPr lang="en-CA" dirty="0"/>
              <a:t>- Organization arrangements</a:t>
            </a:r>
            <a:br>
              <a:rPr lang="en-CA" dirty="0"/>
            </a:br>
            <a:r>
              <a:rPr lang="en-CA" dirty="0"/>
              <a:t>- Google’s policies and management </a:t>
            </a:r>
            <a:r>
              <a:rPr lang="en-CA" dirty="0" smtClean="0"/>
              <a:t>practices which encourage innovativeness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- Strategic planning and its purpose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>- Is </a:t>
            </a:r>
            <a:r>
              <a:rPr lang="en-CA" dirty="0" smtClean="0"/>
              <a:t>innovation working?</a:t>
            </a:r>
            <a:br>
              <a:rPr lang="en-CA" dirty="0" smtClean="0"/>
            </a:br>
            <a:endParaRPr lang="en-CA" dirty="0"/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The </a:t>
            </a:r>
            <a:r>
              <a:rPr lang="en-CA" dirty="0"/>
              <a:t>early development of a model for the management of </a:t>
            </a:r>
            <a:r>
              <a:rPr lang="en-CA" dirty="0" smtClean="0"/>
              <a:t>innovation which could be applied to your own organization</a:t>
            </a:r>
            <a:endParaRPr lang="en-CA" dirty="0"/>
          </a:p>
          <a:p>
            <a:pPr marL="0" indent="0">
              <a:buNone/>
            </a:pP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47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3. Reliability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Delivering </a:t>
            </a:r>
            <a:r>
              <a:rPr lang="en-US" dirty="0"/>
              <a:t>what </a:t>
            </a:r>
            <a:r>
              <a:rPr lang="en-US" dirty="0" smtClean="0"/>
              <a:t>the company says </a:t>
            </a:r>
            <a:r>
              <a:rPr lang="en-US" dirty="0"/>
              <a:t>it will deliver to customers thus </a:t>
            </a:r>
            <a:r>
              <a:rPr lang="en-US" b="1" dirty="0"/>
              <a:t>building a sense of trust between company and customer</a:t>
            </a:r>
            <a:r>
              <a:rPr lang="en-US" dirty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endParaRPr lang="en-CA" dirty="0"/>
          </a:p>
          <a:p>
            <a:r>
              <a:rPr lang="en-US" dirty="0"/>
              <a:t>The </a:t>
            </a:r>
            <a:r>
              <a:rPr lang="en-US" b="1" dirty="0"/>
              <a:t>delivery of reliable products</a:t>
            </a:r>
            <a:r>
              <a:rPr lang="en-US" dirty="0"/>
              <a:t> – products which perform under all likely situations.  </a:t>
            </a:r>
            <a:r>
              <a:rPr lang="en-US" dirty="0" smtClean="0"/>
              <a:t>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4084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4. Technology development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0994608" cy="359931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A consistency in the </a:t>
            </a:r>
            <a:r>
              <a:rPr lang="en-US" b="1" dirty="0"/>
              <a:t>company’s spending and approach to spending on R&amp;D</a:t>
            </a:r>
            <a:r>
              <a:rPr lang="en-US" dirty="0"/>
              <a:t>. People like to work for an organization which has a reputation for its ideas, its innovations. Spending is an indicator of this commitment. </a:t>
            </a:r>
            <a:r>
              <a:rPr lang="en-US" i="1" dirty="0"/>
              <a:t/>
            </a:r>
            <a:br>
              <a:rPr lang="en-US" i="1" dirty="0"/>
            </a:br>
            <a:endParaRPr lang="en-CA" dirty="0"/>
          </a:p>
          <a:p>
            <a:r>
              <a:rPr lang="en-US" b="1" dirty="0"/>
              <a:t>Maintaining a watch on developments at the customer level</a:t>
            </a:r>
            <a:r>
              <a:rPr lang="en-US" dirty="0"/>
              <a:t> and overall </a:t>
            </a:r>
            <a:r>
              <a:rPr lang="en-US" b="1" dirty="0"/>
              <a:t>end-user</a:t>
            </a:r>
            <a:r>
              <a:rPr lang="en-US" dirty="0"/>
              <a:t> and carefully noting the demographic and economic shifts which eventually impact product/service demand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Continually </a:t>
            </a:r>
            <a:r>
              <a:rPr lang="en-US" b="1" dirty="0"/>
              <a:t>monitoring competitor developments</a:t>
            </a:r>
            <a:r>
              <a:rPr lang="en-US" dirty="0"/>
              <a:t> and understanding the competitive situation globally. </a:t>
            </a:r>
            <a:br>
              <a:rPr lang="en-US" dirty="0"/>
            </a:br>
            <a:endParaRPr lang="en-CA" dirty="0"/>
          </a:p>
          <a:p>
            <a:pPr lvl="0"/>
            <a:r>
              <a:rPr lang="en-US" b="1" dirty="0"/>
              <a:t>Investing in new products/services</a:t>
            </a:r>
            <a:r>
              <a:rPr lang="en-US" dirty="0"/>
              <a:t> and less so in ‘legacy’ products. 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7751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5. Culture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0319" y="2136392"/>
            <a:ext cx="4472327" cy="693135"/>
          </a:xfrm>
        </p:spPr>
        <p:txBody>
          <a:bodyPr/>
          <a:lstStyle/>
          <a:p>
            <a:r>
              <a:rPr lang="en-CA" dirty="0" smtClean="0"/>
              <a:t>Attributes of culture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en-US" sz="1600" b="1" dirty="0"/>
              <a:t>Tight centralized financial management with maximum decentralization and looseness</a:t>
            </a:r>
            <a:r>
              <a:rPr lang="en-US" sz="1600" dirty="0"/>
              <a:t> throughout the organization.</a:t>
            </a:r>
            <a:br>
              <a:rPr lang="en-US" sz="1600" dirty="0"/>
            </a:br>
            <a:endParaRPr lang="en-CA" sz="1600" dirty="0"/>
          </a:p>
          <a:p>
            <a:pPr lvl="0"/>
            <a:r>
              <a:rPr lang="en-US" sz="1600" dirty="0"/>
              <a:t>A healthy regard to the </a:t>
            </a:r>
            <a:r>
              <a:rPr lang="en-US" sz="1600" b="1" dirty="0"/>
              <a:t>impact of culture on acquisition practices</a:t>
            </a:r>
            <a:r>
              <a:rPr lang="en-US" sz="1600" dirty="0"/>
              <a:t> – making </a:t>
            </a:r>
            <a:r>
              <a:rPr lang="en-US" sz="1600" i="1" dirty="0"/>
              <a:t>culture</a:t>
            </a:r>
            <a:r>
              <a:rPr lang="en-US" sz="1600" dirty="0"/>
              <a:t> an element of the criteria for any potential acquisition.</a:t>
            </a:r>
            <a:br>
              <a:rPr lang="en-US" sz="1600" dirty="0"/>
            </a:br>
            <a:endParaRPr lang="en-CA" sz="1600" dirty="0"/>
          </a:p>
          <a:p>
            <a:pPr lvl="0"/>
            <a:r>
              <a:rPr lang="en-US" sz="1600" dirty="0"/>
              <a:t>A </a:t>
            </a:r>
            <a:r>
              <a:rPr lang="en-US" sz="1600" b="1" dirty="0"/>
              <a:t>healthy respect for traditions</a:t>
            </a:r>
            <a:r>
              <a:rPr lang="en-US" sz="1600" dirty="0"/>
              <a:t> and even folklore.</a:t>
            </a:r>
            <a:endParaRPr lang="en-CA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2645" y="2086049"/>
            <a:ext cx="6388565" cy="692076"/>
          </a:xfrm>
        </p:spPr>
        <p:txBody>
          <a:bodyPr>
            <a:normAutofit fontScale="70000" lnSpcReduction="20000"/>
          </a:bodyPr>
          <a:lstStyle/>
          <a:p>
            <a:r>
              <a:rPr lang="en-CA" dirty="0" smtClean="0"/>
              <a:t>Of the companies in our ‘basket’, 3M is, when it comes to the management of innovation, outstanding and because of the practise noted below.</a:t>
            </a:r>
            <a:endParaRPr lang="en-CA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273011219"/>
              </p:ext>
            </p:extLst>
          </p:nvPr>
        </p:nvGraphicFramePr>
        <p:xfrm>
          <a:off x="5593592" y="2829527"/>
          <a:ext cx="6355391" cy="3843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0577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6. Strategy and organization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243" y="2336872"/>
            <a:ext cx="11495314" cy="435784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Ensuring that </a:t>
            </a:r>
            <a:r>
              <a:rPr lang="en-US" b="1" dirty="0"/>
              <a:t>industry knowledge and its complexity are well understood by a percentage of the Board of directors</a:t>
            </a:r>
            <a:r>
              <a:rPr lang="en-US" dirty="0"/>
              <a:t>. The term ‘adaptive Board’ is relevant.</a:t>
            </a:r>
            <a:br>
              <a:rPr lang="en-US" dirty="0"/>
            </a:br>
            <a:endParaRPr lang="en-CA" dirty="0"/>
          </a:p>
          <a:p>
            <a:pPr lvl="0"/>
            <a:r>
              <a:rPr lang="en-US" dirty="0"/>
              <a:t>Suitable </a:t>
            </a:r>
            <a:r>
              <a:rPr lang="en-US" b="1" dirty="0"/>
              <a:t>succession planning</a:t>
            </a:r>
            <a:r>
              <a:rPr lang="en-US" dirty="0"/>
              <a:t> – a Board responsibility. </a:t>
            </a:r>
            <a:r>
              <a:rPr lang="en-US" dirty="0" smtClean="0"/>
              <a:t/>
            </a:r>
            <a:br>
              <a:rPr lang="en-US" dirty="0" smtClean="0"/>
            </a:br>
            <a:endParaRPr lang="en-CA" dirty="0"/>
          </a:p>
          <a:p>
            <a:pPr lvl="0"/>
            <a:r>
              <a:rPr lang="en-US" b="1" dirty="0"/>
              <a:t>Continuity and longevity</a:t>
            </a:r>
            <a:r>
              <a:rPr lang="en-US" dirty="0"/>
              <a:t> of senior management.</a:t>
            </a:r>
            <a:br>
              <a:rPr lang="en-US" dirty="0"/>
            </a:br>
            <a:endParaRPr lang="en-CA" dirty="0"/>
          </a:p>
          <a:p>
            <a:pPr lvl="0"/>
            <a:r>
              <a:rPr lang="en-US" dirty="0"/>
              <a:t>A Board and CEO perspective on both the short and long-term; achieving a balance in major decision making.</a:t>
            </a:r>
            <a:br>
              <a:rPr lang="en-US" dirty="0"/>
            </a:br>
            <a:endParaRPr lang="en-CA" dirty="0"/>
          </a:p>
          <a:p>
            <a:pPr lvl="0"/>
            <a:r>
              <a:rPr lang="en-US" dirty="0"/>
              <a:t>Making acquisitions which are essential to technology or market growth but where </a:t>
            </a:r>
            <a:r>
              <a:rPr lang="en-US" b="1" dirty="0"/>
              <a:t>culture is an important part</a:t>
            </a:r>
            <a:r>
              <a:rPr lang="en-US" dirty="0"/>
              <a:t> </a:t>
            </a:r>
            <a:r>
              <a:rPr lang="en-US" dirty="0" smtClean="0"/>
              <a:t>of the </a:t>
            </a:r>
            <a:r>
              <a:rPr lang="en-US" dirty="0"/>
              <a:t>evaluation process.</a:t>
            </a:r>
            <a:br>
              <a:rPr lang="en-US" dirty="0"/>
            </a:br>
            <a:endParaRPr lang="en-CA" dirty="0"/>
          </a:p>
          <a:p>
            <a:r>
              <a:rPr lang="en-US" dirty="0"/>
              <a:t>At ease with </a:t>
            </a:r>
            <a:r>
              <a:rPr lang="en-US" b="1" dirty="0"/>
              <a:t>adapting ideas from outside the organization</a:t>
            </a:r>
            <a:r>
              <a:rPr lang="en-US" dirty="0"/>
              <a:t> through acquisitions or through mid-career hires.</a:t>
            </a:r>
            <a:r>
              <a:rPr lang="en-CA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4294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Companies </a:t>
            </a:r>
            <a:r>
              <a:rPr lang="en-CA" dirty="0" smtClean="0"/>
              <a:t>reviewed most </a:t>
            </a:r>
            <a:r>
              <a:rPr lang="en-CA" dirty="0"/>
              <a:t>recently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CIOMAX reports; provide insight into management of innovation and information for investors</a:t>
            </a:r>
            <a:endParaRPr lang="en-CA" dirty="0"/>
          </a:p>
          <a:p>
            <a:pPr lvl="1"/>
            <a:r>
              <a:rPr lang="en-CA" dirty="0"/>
              <a:t>Starbucks</a:t>
            </a:r>
          </a:p>
          <a:p>
            <a:pPr lvl="1"/>
            <a:r>
              <a:rPr lang="en-CA" dirty="0" smtClean="0"/>
              <a:t>P&amp;G </a:t>
            </a:r>
          </a:p>
          <a:p>
            <a:pPr lvl="1"/>
            <a:r>
              <a:rPr lang="en-CA" dirty="0" smtClean="0"/>
              <a:t>GE</a:t>
            </a:r>
          </a:p>
          <a:p>
            <a:pPr lvl="1"/>
            <a:r>
              <a:rPr lang="en-CA" dirty="0" smtClean="0"/>
              <a:t>DSM</a:t>
            </a:r>
            <a:endParaRPr lang="en-CA" dirty="0"/>
          </a:p>
          <a:p>
            <a:pPr lvl="1"/>
            <a:r>
              <a:rPr lang="en-CA" dirty="0"/>
              <a:t>Deere &amp; Co.</a:t>
            </a:r>
          </a:p>
          <a:p>
            <a:endParaRPr lang="en-CA" dirty="0"/>
          </a:p>
          <a:p>
            <a:r>
              <a:rPr lang="en-CA" dirty="0" smtClean="0"/>
              <a:t>http://www.corporateinnovationonline.com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6472" y="2336873"/>
            <a:ext cx="4700058" cy="3599316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Massey-Ferguson Ltd.</a:t>
            </a:r>
          </a:p>
          <a:p>
            <a:r>
              <a:rPr lang="en-CA" dirty="0" err="1" smtClean="0"/>
              <a:t>Glencore</a:t>
            </a:r>
            <a:r>
              <a:rPr lang="en-CA" dirty="0" smtClean="0"/>
              <a:t> (Xstrata)</a:t>
            </a:r>
          </a:p>
          <a:p>
            <a:r>
              <a:rPr lang="en-CA" dirty="0" smtClean="0"/>
              <a:t>HP</a:t>
            </a:r>
          </a:p>
          <a:p>
            <a:r>
              <a:rPr lang="en-CA" dirty="0" smtClean="0"/>
              <a:t>Koch Industries Ltd.</a:t>
            </a:r>
          </a:p>
          <a:p>
            <a:r>
              <a:rPr lang="en-CA" dirty="0" smtClean="0"/>
              <a:t>Blackberry (when it was RIM)</a:t>
            </a:r>
          </a:p>
          <a:p>
            <a:r>
              <a:rPr lang="en-CA" dirty="0" smtClean="0"/>
              <a:t>Apple versus RIM</a:t>
            </a:r>
          </a:p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41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End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351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Quick summary of what makes for innovation management at Google.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2811" y="2336873"/>
            <a:ext cx="8550875" cy="3599316"/>
          </a:xfrm>
        </p:spPr>
        <p:txBody>
          <a:bodyPr/>
          <a:lstStyle/>
          <a:p>
            <a:r>
              <a:rPr lang="en-CA" dirty="0" smtClean="0"/>
              <a:t>Old management ideas but brought up to date – even futuristic in their application</a:t>
            </a:r>
          </a:p>
          <a:p>
            <a:r>
              <a:rPr lang="en-CA" dirty="0" smtClean="0"/>
              <a:t>Extreme openness and transparency</a:t>
            </a:r>
          </a:p>
          <a:p>
            <a:r>
              <a:rPr lang="en-CA" dirty="0" smtClean="0"/>
              <a:t>Optimal use of new technologies </a:t>
            </a:r>
          </a:p>
          <a:p>
            <a:r>
              <a:rPr lang="en-CA" dirty="0" smtClean="0"/>
              <a:t>Communications facilitated by </a:t>
            </a:r>
            <a:r>
              <a:rPr lang="en-CA" dirty="0" smtClean="0"/>
              <a:t>technology</a:t>
            </a:r>
          </a:p>
          <a:p>
            <a:r>
              <a:rPr lang="en-CA" dirty="0" smtClean="0"/>
              <a:t>Pasteur’s model at the center or Google thinking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>
                <a:solidFill>
                  <a:schemeClr val="bg1"/>
                </a:solidFill>
                <a:latin typeface="Rosewood Std Regular" panose="04090804040204020202" pitchFamily="82" charset="0"/>
              </a:rPr>
              <a:t>Very</a:t>
            </a:r>
            <a:r>
              <a:rPr lang="en-CA" dirty="0" smtClean="0">
                <a:solidFill>
                  <a:schemeClr val="bg1"/>
                </a:solidFill>
              </a:rPr>
              <a:t> </a:t>
            </a:r>
            <a:r>
              <a:rPr lang="en-CA" dirty="0" smtClean="0">
                <a:solidFill>
                  <a:schemeClr val="bg1"/>
                </a:solidFill>
                <a:latin typeface="French Script MT" panose="03020402040607040605" pitchFamily="66" charset="0"/>
              </a:rPr>
              <a:t>different</a:t>
            </a:r>
            <a:r>
              <a:rPr lang="en-CA" dirty="0" smtClean="0">
                <a:solidFill>
                  <a:schemeClr val="bg1"/>
                </a:solidFill>
              </a:rPr>
              <a:t> </a:t>
            </a:r>
            <a:r>
              <a:rPr lang="en-CA" dirty="0" smtClean="0">
                <a:solidFill>
                  <a:schemeClr val="bg1"/>
                </a:solidFill>
                <a:latin typeface="AR BERKLEY" panose="02000000000000000000" pitchFamily="2" charset="0"/>
              </a:rPr>
              <a:t>than</a:t>
            </a:r>
            <a:r>
              <a:rPr lang="en-CA" dirty="0" smtClean="0">
                <a:solidFill>
                  <a:schemeClr val="bg1"/>
                </a:solidFill>
              </a:rPr>
              <a:t> </a:t>
            </a:r>
            <a:r>
              <a:rPr lang="en-CA" dirty="0" smtClean="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Verdana" panose="020B0604030504040204" pitchFamily="34" charset="0"/>
              </a:rPr>
              <a:t>most</a:t>
            </a:r>
            <a:r>
              <a:rPr lang="en-CA" dirty="0" smtClean="0">
                <a:solidFill>
                  <a:schemeClr val="bg1"/>
                </a:solidFill>
              </a:rPr>
              <a:t> </a:t>
            </a:r>
            <a:r>
              <a:rPr lang="en-CA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corporations</a:t>
            </a:r>
          </a:p>
          <a:p>
            <a:r>
              <a:rPr lang="en-CA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further reference, go to; </a:t>
            </a:r>
            <a:r>
              <a:rPr lang="en-CA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http://www.corporateinnovationonline.com</a:t>
            </a:r>
            <a:r>
              <a:rPr lang="en-CA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just search </a:t>
            </a:r>
            <a:r>
              <a:rPr lang="en-CA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‘CIOMAX’</a:t>
            </a:r>
            <a:endParaRPr lang="en-CA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47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Founders’ vision for Google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0" y="2336872"/>
            <a:ext cx="10225977" cy="4323419"/>
          </a:xfrm>
        </p:spPr>
        <p:txBody>
          <a:bodyPr>
            <a:normAutofit/>
          </a:bodyPr>
          <a:lstStyle/>
          <a:p>
            <a:r>
              <a:rPr lang="en-CA" dirty="0" smtClean="0"/>
              <a:t>Set out to establish a company which was to be similar to a university</a:t>
            </a:r>
          </a:p>
          <a:p>
            <a:r>
              <a:rPr lang="en-CA" dirty="0" smtClean="0"/>
              <a:t>Google works because of a combination of; strategy, culture and hiring excellence</a:t>
            </a:r>
          </a:p>
          <a:p>
            <a:r>
              <a:rPr lang="en-CA" dirty="0" smtClean="0"/>
              <a:t>Hire the ‘smart creative’ and problems will be </a:t>
            </a:r>
            <a:r>
              <a:rPr lang="en-CA" dirty="0" smtClean="0"/>
              <a:t>solved; allows an individual and corporate bias for action</a:t>
            </a:r>
            <a:endParaRPr lang="en-CA" dirty="0" smtClean="0"/>
          </a:p>
          <a:p>
            <a:r>
              <a:rPr lang="en-CA" dirty="0" smtClean="0"/>
              <a:t>Culture is the ‘rails’ of the organization and its ‘basis for everything’</a:t>
            </a:r>
          </a:p>
          <a:p>
            <a:r>
              <a:rPr lang="en-CA" dirty="0" smtClean="0"/>
              <a:t>The company was not about ‘maximizing the short-term value and marketability of their stock’</a:t>
            </a:r>
          </a:p>
          <a:p>
            <a:r>
              <a:rPr lang="en-CA" dirty="0" smtClean="0"/>
              <a:t>Invoking ‘Pasteur’s Model’ says a lot about where they want to work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25769" y="885190"/>
            <a:ext cx="2630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Perhaps President Obama had it right when talking to Pope Francis when he said “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1015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Organization @ Google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781294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Applying the ‘rule of seven’ – to avoid micromanagement</a:t>
            </a:r>
          </a:p>
          <a:p>
            <a:r>
              <a:rPr lang="en-CA" dirty="0" smtClean="0"/>
              <a:t>A flat organization – facilitated by communications via technology</a:t>
            </a:r>
          </a:p>
          <a:p>
            <a:r>
              <a:rPr lang="en-CA" dirty="0" smtClean="0"/>
              <a:t>Functional organization – to avoid the creation of ‘silos’</a:t>
            </a:r>
          </a:p>
          <a:p>
            <a:r>
              <a:rPr lang="en-CA" dirty="0" smtClean="0"/>
              <a:t>Physical (office layout) arrangements – to create </a:t>
            </a:r>
            <a:r>
              <a:rPr lang="en-CA" dirty="0" smtClean="0"/>
              <a:t>crowding and its benefits</a:t>
            </a:r>
            <a:endParaRPr lang="en-CA" dirty="0" smtClean="0"/>
          </a:p>
          <a:p>
            <a:r>
              <a:rPr lang="en-CA" dirty="0" smtClean="0"/>
              <a:t>Product/</a:t>
            </a:r>
            <a:r>
              <a:rPr lang="en-CA" dirty="0" err="1" smtClean="0"/>
              <a:t>sevice</a:t>
            </a:r>
            <a:r>
              <a:rPr lang="en-CA" dirty="0" smtClean="0"/>
              <a:t> people have a prominent role in presentations and decision making</a:t>
            </a:r>
          </a:p>
          <a:p>
            <a:r>
              <a:rPr lang="en-CA" dirty="0" smtClean="0"/>
              <a:t>Relationships not hierarchy are the focus</a:t>
            </a:r>
          </a:p>
          <a:p>
            <a:r>
              <a:rPr lang="en-CA" dirty="0" smtClean="0"/>
              <a:t>Use of OKR’s – management by objectives under a different guise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87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Strategy @ Google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263952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Platforms; not products or services, are the focus of strategic planning</a:t>
            </a:r>
          </a:p>
          <a:p>
            <a:r>
              <a:rPr lang="en-CA" dirty="0" smtClean="0"/>
              <a:t>Strategy presentations, at all levels including </a:t>
            </a:r>
            <a:r>
              <a:rPr lang="en-CA" dirty="0" smtClean="0"/>
              <a:t>with the </a:t>
            </a:r>
            <a:r>
              <a:rPr lang="en-CA" dirty="0" smtClean="0"/>
              <a:t>Board, are made by those who have a full knowledge of the inner workings of products and services – not some </a:t>
            </a:r>
            <a:r>
              <a:rPr lang="en-CA" i="1" dirty="0" smtClean="0"/>
              <a:t>‘management type’</a:t>
            </a:r>
          </a:p>
          <a:p>
            <a:r>
              <a:rPr lang="en-CA" dirty="0" smtClean="0"/>
              <a:t>Investment allocations are 70% for core products, 20% for emerging products, and 10% for the ‘unknown’</a:t>
            </a:r>
          </a:p>
          <a:p>
            <a:r>
              <a:rPr lang="en-CA" dirty="0" smtClean="0"/>
              <a:t>Somewhat limited use of financial projections – more emphasis on ‘faith’</a:t>
            </a:r>
          </a:p>
          <a:p>
            <a:r>
              <a:rPr lang="en-CA" dirty="0" smtClean="0"/>
              <a:t>No market research nor channel strategies</a:t>
            </a:r>
          </a:p>
          <a:p>
            <a:r>
              <a:rPr lang="en-CA" dirty="0" smtClean="0"/>
              <a:t>Strategic plans are employed to reinforce organizational alignment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95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Board &amp; senior management arrangements @ Google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135365"/>
          </a:xfrm>
        </p:spPr>
        <p:txBody>
          <a:bodyPr>
            <a:normAutofit/>
          </a:bodyPr>
          <a:lstStyle/>
          <a:p>
            <a:r>
              <a:rPr lang="en-CA" dirty="0" smtClean="0"/>
              <a:t>Holding meetings at frequent intervals – to avoid repetition and at the same time instill a sense of urgency</a:t>
            </a:r>
          </a:p>
          <a:p>
            <a:r>
              <a:rPr lang="en-CA" dirty="0" smtClean="0"/>
              <a:t>Quarterly reviews for presentation to the Board </a:t>
            </a:r>
            <a:r>
              <a:rPr lang="en-CA" dirty="0" smtClean="0"/>
              <a:t>and the dissemination </a:t>
            </a:r>
            <a:r>
              <a:rPr lang="en-CA" dirty="0" smtClean="0"/>
              <a:t>of the plan update to all of Google</a:t>
            </a:r>
          </a:p>
          <a:p>
            <a:r>
              <a:rPr lang="en-CA" dirty="0" smtClean="0"/>
              <a:t>Meetings dominated by two questions; </a:t>
            </a:r>
            <a:br>
              <a:rPr lang="en-CA" dirty="0" smtClean="0"/>
            </a:br>
            <a:r>
              <a:rPr lang="en-CA" dirty="0" smtClean="0"/>
              <a:t>- What is the technical insight upon which new features will be built?</a:t>
            </a:r>
            <a:br>
              <a:rPr lang="en-CA" dirty="0" smtClean="0"/>
            </a:br>
            <a:r>
              <a:rPr lang="en-CA" dirty="0" smtClean="0"/>
              <a:t>- Data, and its use, not by ‘management types’ but by those who know the product/service intimately.</a:t>
            </a:r>
          </a:p>
          <a:p>
            <a:r>
              <a:rPr lang="en-CA" dirty="0" smtClean="0"/>
              <a:t>A bias for action – ‘smart creative’ will solve the problems as they arise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40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Is </a:t>
            </a:r>
            <a:r>
              <a:rPr lang="en-CA" dirty="0" smtClean="0"/>
              <a:t>Google’s </a:t>
            </a:r>
            <a:r>
              <a:rPr lang="en-CA" dirty="0" smtClean="0"/>
              <a:t>approach to the management of innovation working?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W&amp;P follows five highly-innovative companies; Starbucks, Deere &amp; Co., GE, 3M and P&amp;G. By comparison with these five companies Google’s annual average return on capital (since 2006) compares unfavorably with 3M, Deere &amp; Co. and Starbucks. </a:t>
            </a:r>
          </a:p>
          <a:p>
            <a:r>
              <a:rPr lang="en-CA" dirty="0" smtClean="0"/>
              <a:t>Of </a:t>
            </a:r>
            <a:r>
              <a:rPr lang="en-CA" dirty="0"/>
              <a:t>all of the companies which we have </a:t>
            </a:r>
            <a:r>
              <a:rPr lang="en-CA" dirty="0" smtClean="0"/>
              <a:t>researched, 3M </a:t>
            </a:r>
            <a:r>
              <a:rPr lang="en-CA" dirty="0" smtClean="0"/>
              <a:t>is our pick for a company having the best policies and management </a:t>
            </a:r>
            <a:r>
              <a:rPr lang="en-CA" dirty="0" smtClean="0"/>
              <a:t>practices encouraging innovation. </a:t>
            </a:r>
            <a:r>
              <a:rPr lang="en-CA" dirty="0" smtClean="0"/>
              <a:t>3M has also been around a lot longer and </a:t>
            </a:r>
            <a:r>
              <a:rPr lang="en-CA" dirty="0" smtClean="0"/>
              <a:t>passed through </a:t>
            </a:r>
            <a:r>
              <a:rPr lang="en-CA" dirty="0" smtClean="0"/>
              <a:t>several generations of management!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1956062"/>
              </p:ext>
            </p:extLst>
          </p:nvPr>
        </p:nvGraphicFramePr>
        <p:xfrm>
          <a:off x="4686299" y="2336800"/>
          <a:ext cx="6521279" cy="359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088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Is Google’ approach to the management of </a:t>
            </a:r>
            <a:r>
              <a:rPr lang="en-CA" dirty="0" smtClean="0"/>
              <a:t>innovation </a:t>
            </a:r>
            <a:r>
              <a:rPr lang="en-CA" dirty="0"/>
              <a:t>working?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Revenue growth rate has slowed since 2012 but the ‘market’ still remains optimistic – at least for now.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7" name="Picture Placeholder 6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4046679685"/>
              </p:ext>
            </p:extLst>
          </p:nvPr>
        </p:nvGraphicFramePr>
        <p:xfrm>
          <a:off x="4868863" y="2336800"/>
          <a:ext cx="6437667" cy="359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336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">
    <a:majorFont>
      <a:latin typeface="Calibri"/>
      <a:ea typeface=""/>
      <a:cs typeface=""/>
      <a:font script="Jpan" typeface="HGｺﾞｼｯｸM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Cambria"/>
      <a:ea typeface=""/>
      <a:cs typeface=""/>
      <a:font script="Jpan" typeface="HG明朝B"/>
      <a:font script="Hang" typeface="맑은 고딕"/>
      <a:font script="Hans" typeface="黑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TC104033917[[fn=Berlin]]</Template>
  <TotalTime>527</TotalTime>
  <Words>1590</Words>
  <Application>Microsoft Office PowerPoint</Application>
  <PresentationFormat>Widescreen</PresentationFormat>
  <Paragraphs>188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MS Gothic</vt:lpstr>
      <vt:lpstr>AR BERKLEY</vt:lpstr>
      <vt:lpstr>Arial</vt:lpstr>
      <vt:lpstr>Arial Black</vt:lpstr>
      <vt:lpstr>Calibri</vt:lpstr>
      <vt:lpstr>French Script MT</vt:lpstr>
      <vt:lpstr>Rosewood Std Regular</vt:lpstr>
      <vt:lpstr>Symbol</vt:lpstr>
      <vt:lpstr>Times New Roman</vt:lpstr>
      <vt:lpstr>Trebuchet MS</vt:lpstr>
      <vt:lpstr>Verdana</vt:lpstr>
      <vt:lpstr>Berlin</vt:lpstr>
      <vt:lpstr>Google – how they manage innovation</vt:lpstr>
      <vt:lpstr>What you might discover by viewing this presentation!</vt:lpstr>
      <vt:lpstr>Quick summary of what makes for innovation management at Google.</vt:lpstr>
      <vt:lpstr>Founders’ vision for Google</vt:lpstr>
      <vt:lpstr>Organization @ Google</vt:lpstr>
      <vt:lpstr>Strategy @ Google</vt:lpstr>
      <vt:lpstr>Board &amp; senior management arrangements @ Google</vt:lpstr>
      <vt:lpstr>Is Google’s approach to the management of innovation working?</vt:lpstr>
      <vt:lpstr>Is Google’ approach to the management of innovation working?</vt:lpstr>
      <vt:lpstr>Is Google’ approach to the management of innovation working?</vt:lpstr>
      <vt:lpstr>Google’s contribution to a ‘model for the management of innovation’</vt:lpstr>
      <vt:lpstr>A MODEL FOR THE SUCCESSFUL MANAGEMENT OF INNOVATION  Six essential components</vt:lpstr>
      <vt:lpstr>Your input to the model?</vt:lpstr>
      <vt:lpstr>Booz&amp;co. The 2013 Global Innovation Study</vt:lpstr>
      <vt:lpstr>PowerPoint Presentation</vt:lpstr>
      <vt:lpstr>Six essential components for the successful management of innovation</vt:lpstr>
      <vt:lpstr>Research into a diverse ‘basket’ of companies</vt:lpstr>
      <vt:lpstr>1. Performance management</vt:lpstr>
      <vt:lpstr>2. Communication</vt:lpstr>
      <vt:lpstr>3. Reliability</vt:lpstr>
      <vt:lpstr>4. Technology development</vt:lpstr>
      <vt:lpstr>5. Culture</vt:lpstr>
      <vt:lpstr>6. Strategy and organization</vt:lpstr>
      <vt:lpstr>Companies reviewed most recently</vt:lpstr>
      <vt:lpstr>End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OF INNOVATION  Six essentials</dc:title>
  <dc:creator>Paul</dc:creator>
  <cp:lastModifiedBy>Paul</cp:lastModifiedBy>
  <cp:revision>52</cp:revision>
  <dcterms:created xsi:type="dcterms:W3CDTF">2014-09-10T12:59:31Z</dcterms:created>
  <dcterms:modified xsi:type="dcterms:W3CDTF">2014-12-29T14:27:54Z</dcterms:modified>
</cp:coreProperties>
</file>