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7" r:id="rId4"/>
    <p:sldId id="258" r:id="rId5"/>
    <p:sldId id="259" r:id="rId6"/>
    <p:sldId id="260" r:id="rId7"/>
    <p:sldId id="261" r:id="rId8"/>
    <p:sldId id="262" r:id="rId9"/>
    <p:sldId id="263" r:id="rId10"/>
    <p:sldId id="264" r:id="rId11"/>
    <p:sldId id="265" r:id="rId12"/>
    <p:sldId id="270" r:id="rId13"/>
    <p:sldId id="269"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9" autoAdjust="0"/>
    <p:restoredTop sz="94660"/>
  </p:normalViewPr>
  <p:slideViewPr>
    <p:cSldViewPr snapToGrid="0">
      <p:cViewPr varScale="1">
        <p:scale>
          <a:sx n="127" d="100"/>
          <a:sy n="127" d="100"/>
        </p:scale>
        <p:origin x="24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latin typeface="Times New Roman" panose="02020603050405020304" pitchFamily="18" charset="0"/>
                <a:cs typeface="Times New Roman" panose="02020603050405020304" pitchFamily="18" charset="0"/>
              </a:rPr>
              <a:t>Factors of Greatest Importance to 3m's Innovative Culture. </a:t>
            </a:r>
            <a:endParaRPr lang="en-US" sz="1200" dirty="0" smtClean="0">
              <a:latin typeface="Times New Roman" panose="02020603050405020304" pitchFamily="18" charset="0"/>
              <a:cs typeface="Times New Roman" panose="02020603050405020304" pitchFamily="18" charset="0"/>
            </a:endParaRPr>
          </a:p>
          <a:p>
            <a:pPr>
              <a:defRPr/>
            </a:pPr>
            <a:r>
              <a:rPr lang="en-US" sz="1200" dirty="0" smtClean="0">
                <a:latin typeface="Times New Roman" panose="02020603050405020304" pitchFamily="18" charset="0"/>
                <a:cs typeface="Times New Roman" panose="02020603050405020304" pitchFamily="18" charset="0"/>
              </a:rPr>
              <a:t>A </a:t>
            </a:r>
            <a:r>
              <a:rPr lang="en-US" sz="1200" dirty="0">
                <a:latin typeface="Times New Roman" panose="02020603050405020304" pitchFamily="18" charset="0"/>
                <a:cs typeface="Times New Roman" panose="02020603050405020304" pitchFamily="18" charset="0"/>
              </a:rPr>
              <a:t>comparison</a:t>
            </a:r>
            <a:r>
              <a:rPr lang="en-US" sz="1200" baseline="0" dirty="0">
                <a:latin typeface="Times New Roman" panose="02020603050405020304" pitchFamily="18" charset="0"/>
                <a:cs typeface="Times New Roman" panose="02020603050405020304" pitchFamily="18" charset="0"/>
              </a:rPr>
              <a:t> </a:t>
            </a:r>
            <a:r>
              <a:rPr lang="en-US" sz="1200" baseline="0" dirty="0" smtClean="0">
                <a:latin typeface="Times New Roman" panose="02020603050405020304" pitchFamily="18" charset="0"/>
                <a:cs typeface="Times New Roman" panose="02020603050405020304" pitchFamily="18" charset="0"/>
              </a:rPr>
              <a:t>with </a:t>
            </a:r>
            <a:r>
              <a:rPr lang="en-US" sz="1200" baseline="0" dirty="0">
                <a:latin typeface="Times New Roman" panose="02020603050405020304" pitchFamily="18" charset="0"/>
                <a:cs typeface="Times New Roman" panose="02020603050405020304" pitchFamily="18" charset="0"/>
              </a:rPr>
              <a:t>Best of Breed</a:t>
            </a:r>
            <a:endParaRPr lang="en-US" sz="1200" dirty="0">
              <a:latin typeface="Times New Roman" panose="02020603050405020304" pitchFamily="18" charset="0"/>
              <a:cs typeface="Times New Roman" panose="02020603050405020304" pitchFamily="18" charset="0"/>
            </a:endParaRPr>
          </a:p>
        </c:rich>
      </c:tx>
      <c:layout/>
      <c:overlay val="0"/>
    </c:title>
    <c:autoTitleDeleted val="0"/>
    <c:plotArea>
      <c:layout/>
      <c:barChart>
        <c:barDir val="bar"/>
        <c:grouping val="clustered"/>
        <c:varyColors val="0"/>
        <c:ser>
          <c:idx val="0"/>
          <c:order val="0"/>
          <c:tx>
            <c:v>3M's rating</c:v>
          </c:tx>
          <c:invertIfNegative val="0"/>
          <c:cat>
            <c:multiLvlStrRef>
              <c:f>Sheet1!$H$10:$I$18</c:f>
              <c:multiLvlStrCache>
                <c:ptCount val="9"/>
                <c:lvl>
                  <c:pt idx="0">
                    <c:v>Tolerance of mavericks.</c:v>
                  </c:pt>
                  <c:pt idx="1">
                    <c:v>People and their interactions</c:v>
                  </c:pt>
                  <c:pt idx="2">
                    <c:v>Intra-firm communications formality.</c:v>
                  </c:pt>
                  <c:pt idx="3">
                    <c:v>Use of work independent work groups.</c:v>
                  </c:pt>
                  <c:pt idx="4">
                    <c:v>Decision making is broadly based.</c:v>
                  </c:pt>
                  <c:pt idx="5">
                    <c:v>Formality of decision process.</c:v>
                  </c:pt>
                  <c:pt idx="6">
                    <c:v>Rewards for innovation.</c:v>
                  </c:pt>
                  <c:pt idx="7">
                    <c:v>Innovative tradition.</c:v>
                  </c:pt>
                  <c:pt idx="8">
                    <c:v>R&amp;D budget levels.</c:v>
                  </c:pt>
                </c:lvl>
                <c:lvl>
                  <c:pt idx="0">
                    <c:v>3</c:v>
                  </c:pt>
                  <c:pt idx="1">
                    <c:v>6</c:v>
                  </c:pt>
                  <c:pt idx="2">
                    <c:v>10</c:v>
                  </c:pt>
                  <c:pt idx="3">
                    <c:v>11</c:v>
                  </c:pt>
                  <c:pt idx="4">
                    <c:v>12</c:v>
                  </c:pt>
                  <c:pt idx="5">
                    <c:v>13</c:v>
                  </c:pt>
                  <c:pt idx="6">
                    <c:v>14</c:v>
                  </c:pt>
                  <c:pt idx="7">
                    <c:v>22</c:v>
                  </c:pt>
                  <c:pt idx="8">
                    <c:v>23</c:v>
                  </c:pt>
                </c:lvl>
              </c:multiLvlStrCache>
            </c:multiLvlStrRef>
          </c:cat>
          <c:val>
            <c:numRef>
              <c:f>Sheet1!$J$10:$J$18</c:f>
              <c:numCache>
                <c:formatCode>General</c:formatCode>
                <c:ptCount val="9"/>
                <c:pt idx="0">
                  <c:v>-5</c:v>
                </c:pt>
                <c:pt idx="1">
                  <c:v>5</c:v>
                </c:pt>
                <c:pt idx="2">
                  <c:v>-5</c:v>
                </c:pt>
                <c:pt idx="3">
                  <c:v>-5</c:v>
                </c:pt>
                <c:pt idx="4">
                  <c:v>5</c:v>
                </c:pt>
                <c:pt idx="5">
                  <c:v>5</c:v>
                </c:pt>
                <c:pt idx="6">
                  <c:v>-5</c:v>
                </c:pt>
                <c:pt idx="7">
                  <c:v>5</c:v>
                </c:pt>
                <c:pt idx="8">
                  <c:v>5</c:v>
                </c:pt>
              </c:numCache>
            </c:numRef>
          </c:val>
          <c:extLst>
            <c:ext xmlns:c16="http://schemas.microsoft.com/office/drawing/2014/chart" uri="{C3380CC4-5D6E-409C-BE32-E72D297353CC}">
              <c16:uniqueId val="{00000000-F1BF-4C48-9E97-2B842B61BDCA}"/>
            </c:ext>
          </c:extLst>
        </c:ser>
        <c:ser>
          <c:idx val="1"/>
          <c:order val="1"/>
          <c:tx>
            <c:v>Best of Breed</c:v>
          </c:tx>
          <c:invertIfNegative val="0"/>
          <c:cat>
            <c:multiLvlStrRef>
              <c:f>Sheet1!$H$10:$I$18</c:f>
              <c:multiLvlStrCache>
                <c:ptCount val="9"/>
                <c:lvl>
                  <c:pt idx="0">
                    <c:v>Tolerance of mavericks.</c:v>
                  </c:pt>
                  <c:pt idx="1">
                    <c:v>People and their interactions</c:v>
                  </c:pt>
                  <c:pt idx="2">
                    <c:v>Intra-firm communications formality.</c:v>
                  </c:pt>
                  <c:pt idx="3">
                    <c:v>Use of work independent work groups.</c:v>
                  </c:pt>
                  <c:pt idx="4">
                    <c:v>Decision making is broadly based.</c:v>
                  </c:pt>
                  <c:pt idx="5">
                    <c:v>Formality of decision process.</c:v>
                  </c:pt>
                  <c:pt idx="6">
                    <c:v>Rewards for innovation.</c:v>
                  </c:pt>
                  <c:pt idx="7">
                    <c:v>Innovative tradition.</c:v>
                  </c:pt>
                  <c:pt idx="8">
                    <c:v>R&amp;D budget levels.</c:v>
                  </c:pt>
                </c:lvl>
                <c:lvl>
                  <c:pt idx="0">
                    <c:v>3</c:v>
                  </c:pt>
                  <c:pt idx="1">
                    <c:v>6</c:v>
                  </c:pt>
                  <c:pt idx="2">
                    <c:v>10</c:v>
                  </c:pt>
                  <c:pt idx="3">
                    <c:v>11</c:v>
                  </c:pt>
                  <c:pt idx="4">
                    <c:v>12</c:v>
                  </c:pt>
                  <c:pt idx="5">
                    <c:v>13</c:v>
                  </c:pt>
                  <c:pt idx="6">
                    <c:v>14</c:v>
                  </c:pt>
                  <c:pt idx="7">
                    <c:v>22</c:v>
                  </c:pt>
                  <c:pt idx="8">
                    <c:v>23</c:v>
                  </c:pt>
                </c:lvl>
              </c:multiLvlStrCache>
            </c:multiLvlStrRef>
          </c:cat>
          <c:val>
            <c:numRef>
              <c:f>Sheet1!$K$10:$K$18</c:f>
              <c:numCache>
                <c:formatCode>General</c:formatCode>
                <c:ptCount val="9"/>
                <c:pt idx="0">
                  <c:v>-4</c:v>
                </c:pt>
                <c:pt idx="1">
                  <c:v>5</c:v>
                </c:pt>
                <c:pt idx="2">
                  <c:v>-4</c:v>
                </c:pt>
                <c:pt idx="3">
                  <c:v>-5</c:v>
                </c:pt>
                <c:pt idx="4">
                  <c:v>5</c:v>
                </c:pt>
                <c:pt idx="5">
                  <c:v>5</c:v>
                </c:pt>
                <c:pt idx="6">
                  <c:v>-4</c:v>
                </c:pt>
                <c:pt idx="7">
                  <c:v>5</c:v>
                </c:pt>
                <c:pt idx="8">
                  <c:v>4</c:v>
                </c:pt>
              </c:numCache>
            </c:numRef>
          </c:val>
          <c:extLst>
            <c:ext xmlns:c16="http://schemas.microsoft.com/office/drawing/2014/chart" uri="{C3380CC4-5D6E-409C-BE32-E72D297353CC}">
              <c16:uniqueId val="{00000001-F1BF-4C48-9E97-2B842B61BDCA}"/>
            </c:ext>
          </c:extLst>
        </c:ser>
        <c:dLbls>
          <c:showLegendKey val="0"/>
          <c:showVal val="0"/>
          <c:showCatName val="0"/>
          <c:showSerName val="0"/>
          <c:showPercent val="0"/>
          <c:showBubbleSize val="0"/>
        </c:dLbls>
        <c:gapWidth val="150"/>
        <c:axId val="406330384"/>
        <c:axId val="406324504"/>
      </c:barChart>
      <c:catAx>
        <c:axId val="406330384"/>
        <c:scaling>
          <c:orientation val="maxMin"/>
        </c:scaling>
        <c:delete val="0"/>
        <c:axPos val="l"/>
        <c:majorGridlines/>
        <c:title>
          <c:tx>
            <c:rich>
              <a:bodyPr/>
              <a:lstStyle/>
              <a:p>
                <a:pPr>
                  <a:defRPr/>
                </a:pPr>
                <a:r>
                  <a:rPr lang="en-US" dirty="0"/>
                  <a:t>Factor #</a:t>
                </a:r>
              </a:p>
            </c:rich>
          </c:tx>
          <c:layout/>
          <c:overlay val="0"/>
        </c:title>
        <c:numFmt formatCode="General" sourceLinked="0"/>
        <c:majorTickMark val="out"/>
        <c:minorTickMark val="none"/>
        <c:tickLblPos val="low"/>
        <c:crossAx val="406324504"/>
        <c:crosses val="autoZero"/>
        <c:auto val="1"/>
        <c:lblAlgn val="ctr"/>
        <c:lblOffset val="100"/>
        <c:noMultiLvlLbl val="0"/>
      </c:catAx>
      <c:valAx>
        <c:axId val="406324504"/>
        <c:scaling>
          <c:orientation val="minMax"/>
        </c:scaling>
        <c:delete val="0"/>
        <c:axPos val="t"/>
        <c:majorGridlines/>
        <c:numFmt formatCode="General" sourceLinked="1"/>
        <c:majorTickMark val="out"/>
        <c:minorTickMark val="none"/>
        <c:tickLblPos val="nextTo"/>
        <c:crossAx val="406330384"/>
        <c:crosses val="autoZero"/>
        <c:crossBetween val="between"/>
      </c:valAx>
    </c:plotArea>
    <c:legend>
      <c:legendPos val="t"/>
      <c:layou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1D1B2-5E54-4376-AD4F-A5A86A0E89B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CA"/>
        </a:p>
      </dgm:t>
    </dgm:pt>
    <dgm:pt modelId="{1A3B8520-40E7-459A-B8A6-D0671E785377}">
      <dgm:prSet phldrT="[Text]"/>
      <dgm:spPr>
        <a:xfrm>
          <a:off x="351126"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Effective management of innovation</a:t>
          </a:r>
        </a:p>
      </dgm:t>
    </dgm:pt>
    <dgm:pt modelId="{86D30645-C2EB-4358-A11E-B9C4F61F7977}" type="parTrans" cxnId="{F1465ABF-143E-4095-AA78-49C434116AB8}">
      <dgm:prSet/>
      <dgm:spPr/>
      <dgm:t>
        <a:bodyPr/>
        <a:lstStyle/>
        <a:p>
          <a:endParaRPr lang="en-CA"/>
        </a:p>
      </dgm:t>
    </dgm:pt>
    <dgm:pt modelId="{16AD8CF2-FB65-43BC-85DB-C4D05933FC90}" type="sibTrans" cxnId="{F1465ABF-143E-4095-AA78-49C434116AB8}">
      <dgm:prSet/>
      <dgm:spPr>
        <a:xfrm>
          <a:off x="883264" y="1049786"/>
          <a:ext cx="1761494" cy="1761494"/>
        </a:xfrm>
        <a:solidFill>
          <a:srgbClr val="5B9BD5">
            <a:tint val="60000"/>
            <a:hueOff val="0"/>
            <a:satOff val="0"/>
            <a:lumOff val="0"/>
            <a:alphaOff val="0"/>
          </a:srgbClr>
        </a:solidFill>
        <a:ln>
          <a:noFill/>
        </a:ln>
        <a:effectLst/>
      </dgm:spPr>
      <dgm:t>
        <a:bodyPr/>
        <a:lstStyle/>
        <a:p>
          <a:endParaRPr lang="en-CA"/>
        </a:p>
      </dgm:t>
    </dgm:pt>
    <dgm:pt modelId="{13E7CC25-DC5D-43E0-8F1C-510371434F33}">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Culture</a:t>
          </a:r>
        </a:p>
      </dgm:t>
    </dgm:pt>
    <dgm:pt modelId="{DF8E2E00-63A3-4A6D-AA52-D7D96E05A007}" type="parTrans" cxnId="{A6552A45-9F81-4344-9F4E-2B3AB0A3828C}">
      <dgm:prSet/>
      <dgm:spPr/>
      <dgm:t>
        <a:bodyPr/>
        <a:lstStyle/>
        <a:p>
          <a:endParaRPr lang="en-CA"/>
        </a:p>
      </dgm:t>
    </dgm:pt>
    <dgm:pt modelId="{BAB963E3-EB43-4DA0-A9E5-0EE2C9C08F53}" type="sibTrans" cxnId="{A6552A45-9F81-4344-9F4E-2B3AB0A3828C}">
      <dgm:prSet/>
      <dgm:spPr/>
      <dgm:t>
        <a:bodyPr/>
        <a:lstStyle/>
        <a:p>
          <a:endParaRPr lang="en-CA"/>
        </a:p>
      </dgm:t>
    </dgm:pt>
    <dgm:pt modelId="{5B2035AE-A25A-436F-B294-7397D62A363F}">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Financial and human resource management</a:t>
          </a:r>
        </a:p>
      </dgm:t>
    </dgm:pt>
    <dgm:pt modelId="{E99264B2-C573-4BBA-B9BF-5F02850F1075}" type="parTrans" cxnId="{11956519-3FCC-438F-8982-C7F283C8F1E6}">
      <dgm:prSet/>
      <dgm:spPr/>
      <dgm:t>
        <a:bodyPr/>
        <a:lstStyle/>
        <a:p>
          <a:endParaRPr lang="en-CA"/>
        </a:p>
      </dgm:t>
    </dgm:pt>
    <dgm:pt modelId="{10E6471F-D16D-4F6B-9262-8F7B5A36EE97}" type="sibTrans" cxnId="{11956519-3FCC-438F-8982-C7F283C8F1E6}">
      <dgm:prSet/>
      <dgm:spPr/>
      <dgm:t>
        <a:bodyPr/>
        <a:lstStyle/>
        <a:p>
          <a:endParaRPr lang="en-CA"/>
        </a:p>
      </dgm:t>
    </dgm:pt>
    <dgm:pt modelId="{E2B43349-08F3-4E66-8A6B-D16EBD93ED06}">
      <dgm:prSet phldrT="[Text]"/>
      <dgm:spPr>
        <a:xfrm>
          <a:off x="2379115" y="475264"/>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Financial performance</a:t>
          </a:r>
        </a:p>
      </dgm:t>
    </dgm:pt>
    <dgm:pt modelId="{5941401B-12C8-4764-8AF4-EE55555CAFC0}" type="parTrans" cxnId="{FCD54B6A-5E2E-48DB-9BB8-8E066A67CDA2}">
      <dgm:prSet/>
      <dgm:spPr/>
      <dgm:t>
        <a:bodyPr/>
        <a:lstStyle/>
        <a:p>
          <a:endParaRPr lang="en-CA"/>
        </a:p>
      </dgm:t>
    </dgm:pt>
    <dgm:pt modelId="{0D0FAA0F-7A0F-438C-9408-7BF8EBB87512}" type="sibTrans" cxnId="{FCD54B6A-5E2E-48DB-9BB8-8E066A67CDA2}">
      <dgm:prSet/>
      <dgm:spPr>
        <a:xfrm>
          <a:off x="2898103" y="-52439"/>
          <a:ext cx="1963131" cy="1963131"/>
        </a:xfrm>
        <a:solidFill>
          <a:srgbClr val="5B9BD5">
            <a:tint val="60000"/>
            <a:hueOff val="0"/>
            <a:satOff val="0"/>
            <a:lumOff val="0"/>
            <a:alphaOff val="0"/>
          </a:srgbClr>
        </a:solidFill>
        <a:ln>
          <a:noFill/>
        </a:ln>
        <a:effectLst/>
      </dgm:spPr>
      <dgm:t>
        <a:bodyPr/>
        <a:lstStyle/>
        <a:p>
          <a:endParaRPr lang="en-CA"/>
        </a:p>
      </dgm:t>
    </dgm:pt>
    <dgm:pt modelId="{22A6288A-4F8A-4FF1-90B5-AC5CCE71281A}">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Growth</a:t>
          </a:r>
        </a:p>
      </dgm:t>
    </dgm:pt>
    <dgm:pt modelId="{FF78B202-6E24-4870-A4EE-3703D48AE0E6}" type="parTrans" cxnId="{91678FF7-A03F-4E23-AC4A-C12725BCEF76}">
      <dgm:prSet/>
      <dgm:spPr/>
      <dgm:t>
        <a:bodyPr/>
        <a:lstStyle/>
        <a:p>
          <a:endParaRPr lang="en-CA"/>
        </a:p>
      </dgm:t>
    </dgm:pt>
    <dgm:pt modelId="{1B8B1BED-0BE3-403C-9FE7-6D893D8DD548}" type="sibTrans" cxnId="{91678FF7-A03F-4E23-AC4A-C12725BCEF76}">
      <dgm:prSet/>
      <dgm:spPr/>
      <dgm:t>
        <a:bodyPr/>
        <a:lstStyle/>
        <a:p>
          <a:endParaRPr lang="en-CA"/>
        </a:p>
      </dgm:t>
    </dgm:pt>
    <dgm:pt modelId="{692D6473-A371-4D77-83DF-469CB7FF4368}">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Profit</a:t>
          </a:r>
        </a:p>
      </dgm:t>
    </dgm:pt>
    <dgm:pt modelId="{B26A4090-A023-4549-AD1C-2E74F2B9E53E}" type="parTrans" cxnId="{BAA8B775-4D2C-41AE-8A61-931384C1BB0E}">
      <dgm:prSet/>
      <dgm:spPr/>
      <dgm:t>
        <a:bodyPr/>
        <a:lstStyle/>
        <a:p>
          <a:endParaRPr lang="en-CA"/>
        </a:p>
      </dgm:t>
    </dgm:pt>
    <dgm:pt modelId="{09BF0B5C-E600-4F85-A667-5AC006A1D2E4}" type="sibTrans" cxnId="{BAA8B775-4D2C-41AE-8A61-931384C1BB0E}">
      <dgm:prSet/>
      <dgm:spPr/>
      <dgm:t>
        <a:bodyPr/>
        <a:lstStyle/>
        <a:p>
          <a:endParaRPr lang="en-CA"/>
        </a:p>
      </dgm:t>
    </dgm:pt>
    <dgm:pt modelId="{F723FAE5-BFA1-43C2-9F6D-1FB5CF866B57}">
      <dgm:prSet phldrT="[Text]"/>
      <dgm:spPr>
        <a:xfrm>
          <a:off x="4407105" y="1776806"/>
          <a:ext cx="1402691" cy="557804"/>
        </a:xfr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CA" dirty="0">
              <a:solidFill>
                <a:sysClr val="window" lastClr="FFFFFF"/>
              </a:solidFill>
              <a:latin typeface="Calibri" panose="020F0502020204030204"/>
              <a:ea typeface="+mn-ea"/>
              <a:cs typeface="+mn-cs"/>
            </a:rPr>
            <a:t>Stock price</a:t>
          </a:r>
        </a:p>
      </dgm:t>
    </dgm:pt>
    <dgm:pt modelId="{9B19D2BF-F5F7-495C-8DEC-8F7F11562B27}" type="parTrans" cxnId="{F8955FBC-CB67-48EC-9789-C21553D7F4C3}">
      <dgm:prSet/>
      <dgm:spPr/>
      <dgm:t>
        <a:bodyPr/>
        <a:lstStyle/>
        <a:p>
          <a:endParaRPr lang="en-CA"/>
        </a:p>
      </dgm:t>
    </dgm:pt>
    <dgm:pt modelId="{DFF29B72-AD69-406D-B6C7-8FF26ED620D9}" type="sibTrans" cxnId="{F8955FBC-CB67-48EC-9789-C21553D7F4C3}">
      <dgm:prSet/>
      <dgm:spPr/>
      <dgm:t>
        <a:bodyPr/>
        <a:lstStyle/>
        <a:p>
          <a:endParaRPr lang="en-CA"/>
        </a:p>
      </dgm:t>
    </dgm:pt>
    <dgm:pt modelId="{AEE4A33D-5630-4FAE-B96F-765ACC6E7D5D}">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Earnings</a:t>
          </a:r>
        </a:p>
      </dgm:t>
    </dgm:pt>
    <dgm:pt modelId="{2448AAF5-91D0-40D2-A2D5-0633D6A32DCC}" type="parTrans" cxnId="{8BA6CCB4-A037-48FD-81E0-841B9F81081E}">
      <dgm:prSet/>
      <dgm:spPr/>
      <dgm:t>
        <a:bodyPr/>
        <a:lstStyle/>
        <a:p>
          <a:endParaRPr lang="en-CA"/>
        </a:p>
      </dgm:t>
    </dgm:pt>
    <dgm:pt modelId="{EF438EBE-3BB3-4958-9E75-027D9AF8178D}" type="sibTrans" cxnId="{8BA6CCB4-A037-48FD-81E0-841B9F81081E}">
      <dgm:prSet/>
      <dgm:spPr/>
      <dgm:t>
        <a:bodyPr/>
        <a:lstStyle/>
        <a:p>
          <a:endParaRPr lang="en-CA"/>
        </a:p>
      </dgm:t>
    </dgm:pt>
    <dgm:pt modelId="{BDAB495B-45FC-4925-8D4D-47424BB848B9}">
      <dgm:prSet phldrT="[Text]" custT="1"/>
      <dgm:spPr>
        <a:xfrm>
          <a:off x="405643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P/E ratio</a:t>
          </a:r>
        </a:p>
      </dgm:t>
    </dgm:pt>
    <dgm:pt modelId="{1021B408-C951-48E6-BA7F-BC7D5BA8C102}" type="parTrans" cxnId="{F3452962-A4EB-4FD8-A907-CE031CA90F2C}">
      <dgm:prSet/>
      <dgm:spPr/>
      <dgm:t>
        <a:bodyPr/>
        <a:lstStyle/>
        <a:p>
          <a:endParaRPr lang="en-CA"/>
        </a:p>
      </dgm:t>
    </dgm:pt>
    <dgm:pt modelId="{CE148BE5-6D02-42CF-A74E-96F4C1AD0F28}" type="sibTrans" cxnId="{F3452962-A4EB-4FD8-A907-CE031CA90F2C}">
      <dgm:prSet/>
      <dgm:spPr/>
      <dgm:t>
        <a:bodyPr/>
        <a:lstStyle/>
        <a:p>
          <a:endParaRPr lang="en-CA"/>
        </a:p>
      </dgm:t>
    </dgm:pt>
    <dgm:pt modelId="{80AA4692-3CC7-4490-8E4E-242406BE8890}">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a:solidFill>
                <a:sysClr val="windowText" lastClr="000000">
                  <a:hueOff val="0"/>
                  <a:satOff val="0"/>
                  <a:lumOff val="0"/>
                  <a:alphaOff val="0"/>
                </a:sysClr>
              </a:solidFill>
              <a:latin typeface="Calibri" panose="020F0502020204030204"/>
              <a:ea typeface="+mn-ea"/>
              <a:cs typeface="+mn-cs"/>
            </a:rPr>
            <a:t>Strategy</a:t>
          </a:r>
        </a:p>
      </dgm:t>
    </dgm:pt>
    <dgm:pt modelId="{F40B6074-7AF8-438B-98E8-AA8EF17A1A6E}" type="parTrans" cxnId="{A3D9617D-47C4-4B73-9367-7F5386617DD0}">
      <dgm:prSet/>
      <dgm:spPr/>
      <dgm:t>
        <a:bodyPr/>
        <a:lstStyle/>
        <a:p>
          <a:endParaRPr lang="en-CA"/>
        </a:p>
      </dgm:t>
    </dgm:pt>
    <dgm:pt modelId="{179F7125-0784-4C3C-8CEA-FD1756C295A7}" type="sibTrans" cxnId="{A3D9617D-47C4-4B73-9367-7F5386617DD0}">
      <dgm:prSet/>
      <dgm:spPr/>
      <dgm:t>
        <a:bodyPr/>
        <a:lstStyle/>
        <a:p>
          <a:endParaRPr lang="en-CA"/>
        </a:p>
      </dgm:t>
    </dgm:pt>
    <dgm:pt modelId="{38695C05-E287-44E1-86E7-CFBEBF6546E6}">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smtClean="0">
              <a:solidFill>
                <a:sysClr val="windowText" lastClr="000000">
                  <a:hueOff val="0"/>
                  <a:satOff val="0"/>
                  <a:lumOff val="0"/>
                  <a:alphaOff val="0"/>
                </a:sysClr>
              </a:solidFill>
              <a:latin typeface="Calibri" panose="020F0502020204030204"/>
              <a:ea typeface="+mn-ea"/>
              <a:cs typeface="+mn-cs"/>
            </a:rPr>
            <a:t>Organization</a:t>
          </a: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246A6F3A-5281-4C9D-B6A9-09486CB6A2AC}" type="parTrans" cxnId="{00817D3C-5BC9-40BA-BEAD-24BE5B6E4EFC}">
      <dgm:prSet/>
      <dgm:spPr/>
      <dgm:t>
        <a:bodyPr/>
        <a:lstStyle/>
        <a:p>
          <a:endParaRPr lang="en-US"/>
        </a:p>
      </dgm:t>
    </dgm:pt>
    <dgm:pt modelId="{9DCC4D97-CAA2-4227-B602-EBF472EABE55}" type="sibTrans" cxnId="{00817D3C-5BC9-40BA-BEAD-24BE5B6E4EFC}">
      <dgm:prSet/>
      <dgm:spPr/>
      <dgm:t>
        <a:bodyPr/>
        <a:lstStyle/>
        <a:p>
          <a:endParaRPr lang="en-US"/>
        </a:p>
      </dgm:t>
    </dgm:pt>
    <dgm:pt modelId="{4B1E8424-8FB3-4D78-9511-4DD14024DDC4}">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smtClean="0">
              <a:solidFill>
                <a:sysClr val="windowText" lastClr="000000">
                  <a:hueOff val="0"/>
                  <a:satOff val="0"/>
                  <a:lumOff val="0"/>
                  <a:alphaOff val="0"/>
                </a:sysClr>
              </a:solidFill>
              <a:latin typeface="Calibri" panose="020F0502020204030204"/>
              <a:ea typeface="+mn-ea"/>
              <a:cs typeface="+mn-cs"/>
            </a:rPr>
            <a:t>Technology development and market shifts</a:t>
          </a: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38F9922F-6BCA-4064-89F2-EC48A5574642}" type="parTrans" cxnId="{A66EDB8C-C8B9-48C7-BC42-5077C6A14B36}">
      <dgm:prSet/>
      <dgm:spPr/>
      <dgm:t>
        <a:bodyPr/>
        <a:lstStyle/>
        <a:p>
          <a:endParaRPr lang="en-US"/>
        </a:p>
      </dgm:t>
    </dgm:pt>
    <dgm:pt modelId="{EA4481D6-CDB5-47A6-A1F5-FA2D57FFAAF1}" type="sibTrans" cxnId="{A66EDB8C-C8B9-48C7-BC42-5077C6A14B36}">
      <dgm:prSet/>
      <dgm:spPr/>
      <dgm:t>
        <a:bodyPr/>
        <a:lstStyle/>
        <a:p>
          <a:endParaRPr lang="en-US"/>
        </a:p>
      </dgm:t>
    </dgm:pt>
    <dgm:pt modelId="{7ECDB94A-2A60-4430-8F63-C83F76F96E67}">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smtClean="0">
              <a:solidFill>
                <a:sysClr val="windowText" lastClr="000000">
                  <a:hueOff val="0"/>
                  <a:satOff val="0"/>
                  <a:lumOff val="0"/>
                  <a:alphaOff val="0"/>
                </a:sysClr>
              </a:solidFill>
              <a:latin typeface="Calibri" panose="020F0502020204030204"/>
              <a:ea typeface="+mn-ea"/>
              <a:cs typeface="+mn-cs"/>
            </a:rPr>
            <a:t>Communication</a:t>
          </a: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760080CF-CDE8-493C-8CAE-1158101276D5}" type="parTrans" cxnId="{AC9F039F-60DE-49FD-B12C-D5646311581B}">
      <dgm:prSet/>
      <dgm:spPr/>
      <dgm:t>
        <a:bodyPr/>
        <a:lstStyle/>
        <a:p>
          <a:endParaRPr lang="en-US"/>
        </a:p>
      </dgm:t>
    </dgm:pt>
    <dgm:pt modelId="{F23B797E-7905-43E7-8020-2D4A489776F4}" type="sibTrans" cxnId="{AC9F039F-60DE-49FD-B12C-D5646311581B}">
      <dgm:prSet/>
      <dgm:spPr/>
      <dgm:t>
        <a:bodyPr/>
        <a:lstStyle/>
        <a:p>
          <a:endParaRPr lang="en-US"/>
        </a:p>
      </dgm:t>
    </dgm:pt>
    <dgm:pt modelId="{C6AC8646-8845-4EAD-ADB8-03066443A50F}">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endParaRPr lang="en-CA" sz="1200" dirty="0">
            <a:solidFill>
              <a:sysClr val="windowText" lastClr="000000">
                <a:hueOff val="0"/>
                <a:satOff val="0"/>
                <a:lumOff val="0"/>
                <a:alphaOff val="0"/>
              </a:sysClr>
            </a:solidFill>
            <a:latin typeface="Calibri" panose="020F0502020204030204"/>
            <a:ea typeface="+mn-ea"/>
            <a:cs typeface="+mn-cs"/>
          </a:endParaRPr>
        </a:p>
      </dgm:t>
    </dgm:pt>
    <dgm:pt modelId="{C3C89E2D-6448-4DFD-BFE2-071A0C8E7A4C}" type="parTrans" cxnId="{D856EB21-9415-4191-BF51-2BC8D04BDF9C}">
      <dgm:prSet/>
      <dgm:spPr/>
      <dgm:t>
        <a:bodyPr/>
        <a:lstStyle/>
        <a:p>
          <a:endParaRPr lang="en-US"/>
        </a:p>
      </dgm:t>
    </dgm:pt>
    <dgm:pt modelId="{EA5B12C0-C667-4D4C-AF6C-21547DB5176F}" type="sibTrans" cxnId="{D856EB21-9415-4191-BF51-2BC8D04BDF9C}">
      <dgm:prSet/>
      <dgm:spPr/>
      <dgm:t>
        <a:bodyPr/>
        <a:lstStyle/>
        <a:p>
          <a:endParaRPr lang="en-US"/>
        </a:p>
      </dgm:t>
    </dgm:pt>
    <dgm:pt modelId="{4AE7FB41-EF5E-41F5-A0FC-EEF0F84540E0}">
      <dgm:prSet phldrT="[Text]" custT="1"/>
      <dgm:spPr>
        <a:xfrm>
          <a:off x="2028442"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endParaRPr lang="en-CA" sz="1200" dirty="0">
            <a:solidFill>
              <a:sysClr val="windowText" lastClr="000000">
                <a:hueOff val="0"/>
                <a:satOff val="0"/>
                <a:lumOff val="0"/>
                <a:alphaOff val="0"/>
              </a:sysClr>
            </a:solidFill>
            <a:latin typeface="Calibri" panose="020F0502020204030204"/>
            <a:ea typeface="+mn-ea"/>
            <a:cs typeface="+mn-cs"/>
          </a:endParaRPr>
        </a:p>
      </dgm:t>
    </dgm:pt>
    <dgm:pt modelId="{A892068B-126F-4F84-ADF6-A266D1C9E717}" type="parTrans" cxnId="{62E6D205-6F6B-40DD-B628-0FBC73EA6439}">
      <dgm:prSet/>
      <dgm:spPr/>
      <dgm:t>
        <a:bodyPr/>
        <a:lstStyle/>
        <a:p>
          <a:endParaRPr lang="en-US"/>
        </a:p>
      </dgm:t>
    </dgm:pt>
    <dgm:pt modelId="{127DE5BE-6E61-466E-A348-3C241FA6A48A}" type="sibTrans" cxnId="{62E6D205-6F6B-40DD-B628-0FBC73EA6439}">
      <dgm:prSet/>
      <dgm:spPr/>
      <dgm:t>
        <a:bodyPr/>
        <a:lstStyle/>
        <a:p>
          <a:endParaRPr lang="en-US"/>
        </a:p>
      </dgm:t>
    </dgm:pt>
    <dgm:pt modelId="{DDCB3D6C-269E-4001-8714-D8A7CBDD85C9}">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smtClean="0">
              <a:solidFill>
                <a:sysClr val="windowText" lastClr="000000">
                  <a:hueOff val="0"/>
                  <a:satOff val="0"/>
                  <a:lumOff val="0"/>
                  <a:alphaOff val="0"/>
                </a:sysClr>
              </a:solidFill>
              <a:latin typeface="Calibri" panose="020F0502020204030204"/>
              <a:ea typeface="+mn-ea"/>
              <a:cs typeface="+mn-cs"/>
            </a:rPr>
            <a:t>Performance management</a:t>
          </a: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4207BCFD-EBD3-4FEE-9D9C-ED3B309C7028}" type="parTrans" cxnId="{CF16F0EF-16EE-44FD-9711-876EBDAB4DD2}">
      <dgm:prSet/>
      <dgm:spPr/>
      <dgm:t>
        <a:bodyPr/>
        <a:lstStyle/>
        <a:p>
          <a:endParaRPr lang="en-US"/>
        </a:p>
      </dgm:t>
    </dgm:pt>
    <dgm:pt modelId="{6744B119-2450-4D0F-A0D3-DCF5A688A477}" type="sibTrans" cxnId="{CF16F0EF-16EE-44FD-9711-876EBDAB4DD2}">
      <dgm:prSet/>
      <dgm:spPr/>
      <dgm:t>
        <a:bodyPr/>
        <a:lstStyle/>
        <a:p>
          <a:endParaRPr lang="en-US"/>
        </a:p>
      </dgm:t>
    </dgm:pt>
    <dgm:pt modelId="{BCE3CC8F-8611-4B2D-82C9-C5F4EF56D6F6}">
      <dgm:prSet phldrT="[Text]" custT="1"/>
      <dgm:spPr>
        <a:xfrm>
          <a:off x="453" y="754166"/>
          <a:ext cx="1578027" cy="130154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CA" sz="1200" dirty="0" smtClean="0">
              <a:solidFill>
                <a:sysClr val="windowText" lastClr="000000">
                  <a:hueOff val="0"/>
                  <a:satOff val="0"/>
                  <a:lumOff val="0"/>
                  <a:alphaOff val="0"/>
                </a:sysClr>
              </a:solidFill>
              <a:latin typeface="Calibri" panose="020F0502020204030204"/>
              <a:ea typeface="+mn-ea"/>
              <a:cs typeface="+mn-cs"/>
            </a:rPr>
            <a:t>Delivering reliability</a:t>
          </a:r>
          <a:endParaRPr lang="en-CA" sz="1200" dirty="0">
            <a:solidFill>
              <a:sysClr val="windowText" lastClr="000000">
                <a:hueOff val="0"/>
                <a:satOff val="0"/>
                <a:lumOff val="0"/>
                <a:alphaOff val="0"/>
              </a:sysClr>
            </a:solidFill>
            <a:latin typeface="Calibri" panose="020F0502020204030204"/>
            <a:ea typeface="+mn-ea"/>
            <a:cs typeface="+mn-cs"/>
          </a:endParaRPr>
        </a:p>
      </dgm:t>
    </dgm:pt>
    <dgm:pt modelId="{94344A72-6ED8-4C0A-AA86-34E65F502E21}" type="parTrans" cxnId="{5376FC11-7E2D-413A-A531-BD09F759F331}">
      <dgm:prSet/>
      <dgm:spPr/>
      <dgm:t>
        <a:bodyPr/>
        <a:lstStyle/>
        <a:p>
          <a:endParaRPr lang="en-US"/>
        </a:p>
      </dgm:t>
    </dgm:pt>
    <dgm:pt modelId="{C211D59E-F73E-4FED-B2F7-54E4148B529E}" type="sibTrans" cxnId="{5376FC11-7E2D-413A-A531-BD09F759F331}">
      <dgm:prSet/>
      <dgm:spPr/>
      <dgm:t>
        <a:bodyPr/>
        <a:lstStyle/>
        <a:p>
          <a:endParaRPr lang="en-US"/>
        </a:p>
      </dgm:t>
    </dgm:pt>
    <dgm:pt modelId="{0A1A77AB-4166-4F72-AA33-689988746827}" type="pres">
      <dgm:prSet presAssocID="{3FA1D1B2-5E54-4376-AD4F-A5A86A0E89BF}" presName="Name0" presStyleCnt="0">
        <dgm:presLayoutVars>
          <dgm:dir/>
          <dgm:animLvl val="lvl"/>
          <dgm:resizeHandles val="exact"/>
        </dgm:presLayoutVars>
      </dgm:prSet>
      <dgm:spPr/>
      <dgm:t>
        <a:bodyPr/>
        <a:lstStyle/>
        <a:p>
          <a:endParaRPr lang="en-CA"/>
        </a:p>
      </dgm:t>
    </dgm:pt>
    <dgm:pt modelId="{406EEF4C-2851-4075-B8A2-0AEC36F5267B}" type="pres">
      <dgm:prSet presAssocID="{3FA1D1B2-5E54-4376-AD4F-A5A86A0E89BF}" presName="tSp" presStyleCnt="0"/>
      <dgm:spPr/>
    </dgm:pt>
    <dgm:pt modelId="{153F54CD-0B42-4D11-97A4-07E8C9C8502D}" type="pres">
      <dgm:prSet presAssocID="{3FA1D1B2-5E54-4376-AD4F-A5A86A0E89BF}" presName="bSp" presStyleCnt="0"/>
      <dgm:spPr/>
    </dgm:pt>
    <dgm:pt modelId="{AC94E16B-A62B-49B6-8634-274641C2A198}" type="pres">
      <dgm:prSet presAssocID="{3FA1D1B2-5E54-4376-AD4F-A5A86A0E89BF}" presName="process" presStyleCnt="0"/>
      <dgm:spPr/>
    </dgm:pt>
    <dgm:pt modelId="{09E9FC1B-2836-4040-9C56-0C7BC8FB2B37}" type="pres">
      <dgm:prSet presAssocID="{1A3B8520-40E7-459A-B8A6-D0671E785377}" presName="composite1" presStyleCnt="0"/>
      <dgm:spPr/>
    </dgm:pt>
    <dgm:pt modelId="{4B1BB3A5-B3E1-44D2-A6FB-356B8A9899FE}" type="pres">
      <dgm:prSet presAssocID="{1A3B8520-40E7-459A-B8A6-D0671E785377}" presName="dummyNode1" presStyleLbl="node1" presStyleIdx="0" presStyleCnt="3"/>
      <dgm:spPr/>
    </dgm:pt>
    <dgm:pt modelId="{1DDB7BDC-0C72-4F89-90E9-832F1C384DC6}" type="pres">
      <dgm:prSet presAssocID="{1A3B8520-40E7-459A-B8A6-D0671E785377}" presName="childNode1" presStyleLbl="bgAcc1" presStyleIdx="0" presStyleCnt="3" custScaleX="119350" custScaleY="120834">
        <dgm:presLayoutVars>
          <dgm:bulletEnabled val="1"/>
        </dgm:presLayoutVars>
      </dgm:prSet>
      <dgm:spPr>
        <a:prstGeom prst="roundRect">
          <a:avLst>
            <a:gd name="adj" fmla="val 10000"/>
          </a:avLst>
        </a:prstGeom>
      </dgm:spPr>
      <dgm:t>
        <a:bodyPr/>
        <a:lstStyle/>
        <a:p>
          <a:endParaRPr lang="en-CA"/>
        </a:p>
      </dgm:t>
    </dgm:pt>
    <dgm:pt modelId="{19CECAF1-7FDC-41CB-953E-D0A9EC16F00F}" type="pres">
      <dgm:prSet presAssocID="{1A3B8520-40E7-459A-B8A6-D0671E785377}" presName="childNode1tx" presStyleLbl="bgAcc1" presStyleIdx="0" presStyleCnt="3">
        <dgm:presLayoutVars>
          <dgm:bulletEnabled val="1"/>
        </dgm:presLayoutVars>
      </dgm:prSet>
      <dgm:spPr/>
      <dgm:t>
        <a:bodyPr/>
        <a:lstStyle/>
        <a:p>
          <a:endParaRPr lang="en-CA"/>
        </a:p>
      </dgm:t>
    </dgm:pt>
    <dgm:pt modelId="{C3812A65-1A99-4C51-BA84-8C5146F7A7BF}" type="pres">
      <dgm:prSet presAssocID="{1A3B8520-40E7-459A-B8A6-D0671E785377}" presName="parentNode1" presStyleLbl="node1" presStyleIdx="0" presStyleCnt="3" custLinFactY="7515" custLinFactNeighborX="-11462" custLinFactNeighborY="100000">
        <dgm:presLayoutVars>
          <dgm:chMax val="1"/>
          <dgm:bulletEnabled val="1"/>
        </dgm:presLayoutVars>
      </dgm:prSet>
      <dgm:spPr>
        <a:prstGeom prst="roundRect">
          <a:avLst>
            <a:gd name="adj" fmla="val 10000"/>
          </a:avLst>
        </a:prstGeom>
      </dgm:spPr>
      <dgm:t>
        <a:bodyPr/>
        <a:lstStyle/>
        <a:p>
          <a:endParaRPr lang="en-CA"/>
        </a:p>
      </dgm:t>
    </dgm:pt>
    <dgm:pt modelId="{98D31C8F-F71C-4C24-B917-62122818220A}" type="pres">
      <dgm:prSet presAssocID="{1A3B8520-40E7-459A-B8A6-D0671E785377}" presName="connSite1" presStyleCnt="0"/>
      <dgm:spPr/>
    </dgm:pt>
    <dgm:pt modelId="{D2DC5A05-B68D-4415-9730-6B3EF8ACE37B}" type="pres">
      <dgm:prSet presAssocID="{16AD8CF2-FB65-43BC-85DB-C4D05933FC90}" presName="Name9" presStyleLbl="sibTrans2D1" presStyleIdx="0" presStyleCnt="2" custLinFactNeighborX="33857" custLinFactNeighborY="-13754"/>
      <dgm:spPr>
        <a:prstGeom prst="leftCircularArrow">
          <a:avLst>
            <a:gd name="adj1" fmla="val 3274"/>
            <a:gd name="adj2" fmla="val 404050"/>
            <a:gd name="adj3" fmla="val 2179561"/>
            <a:gd name="adj4" fmla="val 9024489"/>
            <a:gd name="adj5" fmla="val 3820"/>
          </a:avLst>
        </a:prstGeom>
      </dgm:spPr>
      <dgm:t>
        <a:bodyPr/>
        <a:lstStyle/>
        <a:p>
          <a:endParaRPr lang="en-CA"/>
        </a:p>
      </dgm:t>
    </dgm:pt>
    <dgm:pt modelId="{5F8F8D81-A973-466D-A1F9-1CDAB8A1A601}" type="pres">
      <dgm:prSet presAssocID="{E2B43349-08F3-4E66-8A6B-D16EBD93ED06}" presName="composite2" presStyleCnt="0"/>
      <dgm:spPr/>
    </dgm:pt>
    <dgm:pt modelId="{0397DF5F-D07E-4EB2-BD72-54F0A8F3B936}" type="pres">
      <dgm:prSet presAssocID="{E2B43349-08F3-4E66-8A6B-D16EBD93ED06}" presName="dummyNode2" presStyleLbl="node1" presStyleIdx="0" presStyleCnt="3"/>
      <dgm:spPr/>
    </dgm:pt>
    <dgm:pt modelId="{706225A3-4689-4CD9-8F16-C0329EDE0D66}" type="pres">
      <dgm:prSet presAssocID="{E2B43349-08F3-4E66-8A6B-D16EBD93ED06}" presName="childNode2" presStyleLbl="bgAcc1" presStyleIdx="1" presStyleCnt="3">
        <dgm:presLayoutVars>
          <dgm:bulletEnabled val="1"/>
        </dgm:presLayoutVars>
      </dgm:prSet>
      <dgm:spPr>
        <a:prstGeom prst="roundRect">
          <a:avLst>
            <a:gd name="adj" fmla="val 10000"/>
          </a:avLst>
        </a:prstGeom>
      </dgm:spPr>
      <dgm:t>
        <a:bodyPr/>
        <a:lstStyle/>
        <a:p>
          <a:endParaRPr lang="en-CA"/>
        </a:p>
      </dgm:t>
    </dgm:pt>
    <dgm:pt modelId="{C6805D34-7D1E-4379-8F25-F0F718A48089}" type="pres">
      <dgm:prSet presAssocID="{E2B43349-08F3-4E66-8A6B-D16EBD93ED06}" presName="childNode2tx" presStyleLbl="bgAcc1" presStyleIdx="1" presStyleCnt="3">
        <dgm:presLayoutVars>
          <dgm:bulletEnabled val="1"/>
        </dgm:presLayoutVars>
      </dgm:prSet>
      <dgm:spPr/>
      <dgm:t>
        <a:bodyPr/>
        <a:lstStyle/>
        <a:p>
          <a:endParaRPr lang="en-CA"/>
        </a:p>
      </dgm:t>
    </dgm:pt>
    <dgm:pt modelId="{EE0604B4-9C4C-4C0F-B93C-032D6E10CE9E}" type="pres">
      <dgm:prSet presAssocID="{E2B43349-08F3-4E66-8A6B-D16EBD93ED06}" presName="parentNode2" presStyleLbl="node1" presStyleIdx="1" presStyleCnt="3">
        <dgm:presLayoutVars>
          <dgm:chMax val="0"/>
          <dgm:bulletEnabled val="1"/>
        </dgm:presLayoutVars>
      </dgm:prSet>
      <dgm:spPr>
        <a:prstGeom prst="roundRect">
          <a:avLst>
            <a:gd name="adj" fmla="val 10000"/>
          </a:avLst>
        </a:prstGeom>
      </dgm:spPr>
      <dgm:t>
        <a:bodyPr/>
        <a:lstStyle/>
        <a:p>
          <a:endParaRPr lang="en-CA"/>
        </a:p>
      </dgm:t>
    </dgm:pt>
    <dgm:pt modelId="{568F9052-1FFB-4FCE-8861-1B05E6402DD0}" type="pres">
      <dgm:prSet presAssocID="{E2B43349-08F3-4E66-8A6B-D16EBD93ED06}" presName="connSite2" presStyleCnt="0"/>
      <dgm:spPr/>
    </dgm:pt>
    <dgm:pt modelId="{0D6309FB-24AA-4F59-98B4-4D2AE9A8726E}" type="pres">
      <dgm:prSet presAssocID="{0D0FAA0F-7A0F-438C-9408-7BF8EBB87512}" presName="Name18" presStyleLbl="sibTrans2D1" presStyleIdx="1" presStyleCnt="2"/>
      <dgm:spPr>
        <a:prstGeom prst="circularArrow">
          <a:avLst>
            <a:gd name="adj1" fmla="val 2938"/>
            <a:gd name="adj2" fmla="val 359685"/>
            <a:gd name="adj3" fmla="val 19464804"/>
            <a:gd name="adj4" fmla="val 12575511"/>
            <a:gd name="adj5" fmla="val 3427"/>
          </a:avLst>
        </a:prstGeom>
      </dgm:spPr>
      <dgm:t>
        <a:bodyPr/>
        <a:lstStyle/>
        <a:p>
          <a:endParaRPr lang="en-CA"/>
        </a:p>
      </dgm:t>
    </dgm:pt>
    <dgm:pt modelId="{91D87694-72A8-4C7B-BFE2-AFCE09825D6C}" type="pres">
      <dgm:prSet presAssocID="{F723FAE5-BFA1-43C2-9F6D-1FB5CF866B57}" presName="composite1" presStyleCnt="0"/>
      <dgm:spPr/>
    </dgm:pt>
    <dgm:pt modelId="{DE6E9413-A44B-4503-9E86-8FA730B2708A}" type="pres">
      <dgm:prSet presAssocID="{F723FAE5-BFA1-43C2-9F6D-1FB5CF866B57}" presName="dummyNode1" presStyleLbl="node1" presStyleIdx="1" presStyleCnt="3"/>
      <dgm:spPr/>
    </dgm:pt>
    <dgm:pt modelId="{EBCAD8D9-6B17-4302-BBA6-D814DDEFF711}" type="pres">
      <dgm:prSet presAssocID="{F723FAE5-BFA1-43C2-9F6D-1FB5CF866B57}" presName="childNode1" presStyleLbl="bgAcc1" presStyleIdx="2" presStyleCnt="3">
        <dgm:presLayoutVars>
          <dgm:bulletEnabled val="1"/>
        </dgm:presLayoutVars>
      </dgm:prSet>
      <dgm:spPr>
        <a:prstGeom prst="roundRect">
          <a:avLst>
            <a:gd name="adj" fmla="val 10000"/>
          </a:avLst>
        </a:prstGeom>
      </dgm:spPr>
      <dgm:t>
        <a:bodyPr/>
        <a:lstStyle/>
        <a:p>
          <a:endParaRPr lang="en-CA"/>
        </a:p>
      </dgm:t>
    </dgm:pt>
    <dgm:pt modelId="{85F60A93-F76E-4B6B-B219-45B1BE747CF7}" type="pres">
      <dgm:prSet presAssocID="{F723FAE5-BFA1-43C2-9F6D-1FB5CF866B57}" presName="childNode1tx" presStyleLbl="bgAcc1" presStyleIdx="2" presStyleCnt="3">
        <dgm:presLayoutVars>
          <dgm:bulletEnabled val="1"/>
        </dgm:presLayoutVars>
      </dgm:prSet>
      <dgm:spPr/>
      <dgm:t>
        <a:bodyPr/>
        <a:lstStyle/>
        <a:p>
          <a:endParaRPr lang="en-CA"/>
        </a:p>
      </dgm:t>
    </dgm:pt>
    <dgm:pt modelId="{1DC529E9-6375-4175-862D-3381D4C53ABA}" type="pres">
      <dgm:prSet presAssocID="{F723FAE5-BFA1-43C2-9F6D-1FB5CF866B57}" presName="parentNode1" presStyleLbl="node1" presStyleIdx="2" presStyleCnt="3">
        <dgm:presLayoutVars>
          <dgm:chMax val="1"/>
          <dgm:bulletEnabled val="1"/>
        </dgm:presLayoutVars>
      </dgm:prSet>
      <dgm:spPr>
        <a:prstGeom prst="roundRect">
          <a:avLst>
            <a:gd name="adj" fmla="val 10000"/>
          </a:avLst>
        </a:prstGeom>
      </dgm:spPr>
      <dgm:t>
        <a:bodyPr/>
        <a:lstStyle/>
        <a:p>
          <a:endParaRPr lang="en-CA"/>
        </a:p>
      </dgm:t>
    </dgm:pt>
    <dgm:pt modelId="{025CA1FF-344F-4586-9221-CA5829AE4874}" type="pres">
      <dgm:prSet presAssocID="{F723FAE5-BFA1-43C2-9F6D-1FB5CF866B57}" presName="connSite1" presStyleCnt="0"/>
      <dgm:spPr/>
    </dgm:pt>
  </dgm:ptLst>
  <dgm:cxnLst>
    <dgm:cxn modelId="{9DB10DF8-4B4C-4D67-8FA1-2E87E0F8BC24}" type="presOf" srcId="{C6AC8646-8845-4EAD-ADB8-03066443A50F}" destId="{1DDB7BDC-0C72-4F89-90E9-832F1C384DC6}" srcOrd="0" destOrd="8" presId="urn:microsoft.com/office/officeart/2005/8/layout/hProcess4"/>
    <dgm:cxn modelId="{9C3AFC55-6ACF-4D17-ABA2-49A99915DFAC}" type="presOf" srcId="{4B1E8424-8FB3-4D78-9511-4DD14024DDC4}" destId="{19CECAF1-7FDC-41CB-953E-D0A9EC16F00F}" srcOrd="1" destOrd="4" presId="urn:microsoft.com/office/officeart/2005/8/layout/hProcess4"/>
    <dgm:cxn modelId="{BAA8B775-4D2C-41AE-8A61-931384C1BB0E}" srcId="{E2B43349-08F3-4E66-8A6B-D16EBD93ED06}" destId="{692D6473-A371-4D77-83DF-469CB7FF4368}" srcOrd="1" destOrd="0" parTransId="{B26A4090-A023-4549-AD1C-2E74F2B9E53E}" sibTransId="{09BF0B5C-E600-4F85-A667-5AC006A1D2E4}"/>
    <dgm:cxn modelId="{2663BD7A-98B5-4AD5-9837-F6BC6B30D7E5}" type="presOf" srcId="{DDCB3D6C-269E-4001-8714-D8A7CBDD85C9}" destId="{19CECAF1-7FDC-41CB-953E-D0A9EC16F00F}" srcOrd="1" destOrd="6" presId="urn:microsoft.com/office/officeart/2005/8/layout/hProcess4"/>
    <dgm:cxn modelId="{7B6F7FB5-7BC7-494E-9A27-C315EA3AB862}" type="presOf" srcId="{DDCB3D6C-269E-4001-8714-D8A7CBDD85C9}" destId="{1DDB7BDC-0C72-4F89-90E9-832F1C384DC6}" srcOrd="0" destOrd="6" presId="urn:microsoft.com/office/officeart/2005/8/layout/hProcess4"/>
    <dgm:cxn modelId="{E2541B50-315D-4E84-8A3A-6BA64179F5DF}" type="presOf" srcId="{AEE4A33D-5630-4FAE-B96F-765ACC6E7D5D}" destId="{EBCAD8D9-6B17-4302-BBA6-D814DDEFF711}" srcOrd="0" destOrd="0" presId="urn:microsoft.com/office/officeart/2005/8/layout/hProcess4"/>
    <dgm:cxn modelId="{7D443ACB-EB69-4F41-BA3C-B5404405C027}" type="presOf" srcId="{4B1E8424-8FB3-4D78-9511-4DD14024DDC4}" destId="{1DDB7BDC-0C72-4F89-90E9-832F1C384DC6}" srcOrd="0" destOrd="4" presId="urn:microsoft.com/office/officeart/2005/8/layout/hProcess4"/>
    <dgm:cxn modelId="{9630043A-A540-4FF5-92B6-3F66AA2B8621}" type="presOf" srcId="{38695C05-E287-44E1-86E7-CFBEBF6546E6}" destId="{1DDB7BDC-0C72-4F89-90E9-832F1C384DC6}" srcOrd="0" destOrd="3" presId="urn:microsoft.com/office/officeart/2005/8/layout/hProcess4"/>
    <dgm:cxn modelId="{91678FF7-A03F-4E23-AC4A-C12725BCEF76}" srcId="{E2B43349-08F3-4E66-8A6B-D16EBD93ED06}" destId="{22A6288A-4F8A-4FF1-90B5-AC5CCE71281A}" srcOrd="0" destOrd="0" parTransId="{FF78B202-6E24-4870-A4EE-3703D48AE0E6}" sibTransId="{1B8B1BED-0BE3-403C-9FE7-6D893D8DD548}"/>
    <dgm:cxn modelId="{D856EB21-9415-4191-BF51-2BC8D04BDF9C}" srcId="{1A3B8520-40E7-459A-B8A6-D0671E785377}" destId="{C6AC8646-8845-4EAD-ADB8-03066443A50F}" srcOrd="8" destOrd="0" parTransId="{C3C89E2D-6448-4DFD-BFE2-071A0C8E7A4C}" sibTransId="{EA5B12C0-C667-4D4C-AF6C-21547DB5176F}"/>
    <dgm:cxn modelId="{B5F642F8-0EA7-4190-94D4-5729DFC36DFE}" type="presOf" srcId="{0D0FAA0F-7A0F-438C-9408-7BF8EBB87512}" destId="{0D6309FB-24AA-4F59-98B4-4D2AE9A8726E}" srcOrd="0" destOrd="0" presId="urn:microsoft.com/office/officeart/2005/8/layout/hProcess4"/>
    <dgm:cxn modelId="{ED532A64-B1F4-41C7-9414-1C04425C7C85}" type="presOf" srcId="{3FA1D1B2-5E54-4376-AD4F-A5A86A0E89BF}" destId="{0A1A77AB-4166-4F72-AA33-689988746827}" srcOrd="0" destOrd="0" presId="urn:microsoft.com/office/officeart/2005/8/layout/hProcess4"/>
    <dgm:cxn modelId="{92CD9DCF-35AB-489C-A067-C0BA877ED86A}" type="presOf" srcId="{80AA4692-3CC7-4490-8E4E-242406BE8890}" destId="{19CECAF1-7FDC-41CB-953E-D0A9EC16F00F}" srcOrd="1" destOrd="2" presId="urn:microsoft.com/office/officeart/2005/8/layout/hProcess4"/>
    <dgm:cxn modelId="{F1465ABF-143E-4095-AA78-49C434116AB8}" srcId="{3FA1D1B2-5E54-4376-AD4F-A5A86A0E89BF}" destId="{1A3B8520-40E7-459A-B8A6-D0671E785377}" srcOrd="0" destOrd="0" parTransId="{86D30645-C2EB-4358-A11E-B9C4F61F7977}" sibTransId="{16AD8CF2-FB65-43BC-85DB-C4D05933FC90}"/>
    <dgm:cxn modelId="{CF16F0EF-16EE-44FD-9711-876EBDAB4DD2}" srcId="{1A3B8520-40E7-459A-B8A6-D0671E785377}" destId="{DDCB3D6C-269E-4001-8714-D8A7CBDD85C9}" srcOrd="6" destOrd="0" parTransId="{4207BCFD-EBD3-4FEE-9D9C-ED3B309C7028}" sibTransId="{6744B119-2450-4D0F-A0D3-DCF5A688A477}"/>
    <dgm:cxn modelId="{557D3411-098C-49F3-8CF6-4A303272EFE5}" type="presOf" srcId="{BCE3CC8F-8611-4B2D-82C9-C5F4EF56D6F6}" destId="{1DDB7BDC-0C72-4F89-90E9-832F1C384DC6}" srcOrd="0" destOrd="7" presId="urn:microsoft.com/office/officeart/2005/8/layout/hProcess4"/>
    <dgm:cxn modelId="{11956519-3FCC-438F-8982-C7F283C8F1E6}" srcId="{1A3B8520-40E7-459A-B8A6-D0671E785377}" destId="{5B2035AE-A25A-436F-B294-7397D62A363F}" srcOrd="1" destOrd="0" parTransId="{E99264B2-C573-4BBA-B9BF-5F02850F1075}" sibTransId="{10E6471F-D16D-4F6B-9262-8F7B5A36EE97}"/>
    <dgm:cxn modelId="{7B6C316B-2FFA-4E0B-8FC6-DBFAEE2B5093}" type="presOf" srcId="{7ECDB94A-2A60-4430-8F63-C83F76F96E67}" destId="{1DDB7BDC-0C72-4F89-90E9-832F1C384DC6}" srcOrd="0" destOrd="5" presId="urn:microsoft.com/office/officeart/2005/8/layout/hProcess4"/>
    <dgm:cxn modelId="{00817D3C-5BC9-40BA-BEAD-24BE5B6E4EFC}" srcId="{1A3B8520-40E7-459A-B8A6-D0671E785377}" destId="{38695C05-E287-44E1-86E7-CFBEBF6546E6}" srcOrd="3" destOrd="0" parTransId="{246A6F3A-5281-4C9D-B6A9-09486CB6A2AC}" sibTransId="{9DCC4D97-CAA2-4227-B602-EBF472EABE55}"/>
    <dgm:cxn modelId="{FB12DB95-F676-4C3B-AFD6-1E29185EEF54}" type="presOf" srcId="{7ECDB94A-2A60-4430-8F63-C83F76F96E67}" destId="{19CECAF1-7FDC-41CB-953E-D0A9EC16F00F}" srcOrd="1" destOrd="5" presId="urn:microsoft.com/office/officeart/2005/8/layout/hProcess4"/>
    <dgm:cxn modelId="{0ED941AB-71B6-4F9F-A5D8-1E808704DBF1}" type="presOf" srcId="{F723FAE5-BFA1-43C2-9F6D-1FB5CF866B57}" destId="{1DC529E9-6375-4175-862D-3381D4C53ABA}" srcOrd="0" destOrd="0" presId="urn:microsoft.com/office/officeart/2005/8/layout/hProcess4"/>
    <dgm:cxn modelId="{F8522E2F-2000-45F1-A957-F8378117E0B4}" type="presOf" srcId="{16AD8CF2-FB65-43BC-85DB-C4D05933FC90}" destId="{D2DC5A05-B68D-4415-9730-6B3EF8ACE37B}" srcOrd="0" destOrd="0" presId="urn:microsoft.com/office/officeart/2005/8/layout/hProcess4"/>
    <dgm:cxn modelId="{AC0F1572-82FF-4705-B393-87A86AA272D0}" type="presOf" srcId="{692D6473-A371-4D77-83DF-469CB7FF4368}" destId="{706225A3-4689-4CD9-8F16-C0329EDE0D66}" srcOrd="0" destOrd="1" presId="urn:microsoft.com/office/officeart/2005/8/layout/hProcess4"/>
    <dgm:cxn modelId="{E8F229EF-F201-4DA2-9804-E1AC3824CAC2}" type="presOf" srcId="{22A6288A-4F8A-4FF1-90B5-AC5CCE71281A}" destId="{C6805D34-7D1E-4379-8F25-F0F718A48089}" srcOrd="1" destOrd="0" presId="urn:microsoft.com/office/officeart/2005/8/layout/hProcess4"/>
    <dgm:cxn modelId="{E5B09799-5306-4CB9-9BBC-739899CDBC34}" type="presOf" srcId="{E2B43349-08F3-4E66-8A6B-D16EBD93ED06}" destId="{EE0604B4-9C4C-4C0F-B93C-032D6E10CE9E}" srcOrd="0" destOrd="0" presId="urn:microsoft.com/office/officeart/2005/8/layout/hProcess4"/>
    <dgm:cxn modelId="{3048AB3D-D9BC-4857-9D42-CDC444372AD7}" type="presOf" srcId="{BDAB495B-45FC-4925-8D4D-47424BB848B9}" destId="{85F60A93-F76E-4B6B-B219-45B1BE747CF7}" srcOrd="1" destOrd="1" presId="urn:microsoft.com/office/officeart/2005/8/layout/hProcess4"/>
    <dgm:cxn modelId="{523B6C44-2EC3-4717-B278-88F52828012F}" type="presOf" srcId="{BCE3CC8F-8611-4B2D-82C9-C5F4EF56D6F6}" destId="{19CECAF1-7FDC-41CB-953E-D0A9EC16F00F}" srcOrd="1" destOrd="7" presId="urn:microsoft.com/office/officeart/2005/8/layout/hProcess4"/>
    <dgm:cxn modelId="{F8955FBC-CB67-48EC-9789-C21553D7F4C3}" srcId="{3FA1D1B2-5E54-4376-AD4F-A5A86A0E89BF}" destId="{F723FAE5-BFA1-43C2-9F6D-1FB5CF866B57}" srcOrd="2" destOrd="0" parTransId="{9B19D2BF-F5F7-495C-8DEC-8F7F11562B27}" sibTransId="{DFF29B72-AD69-406D-B6C7-8FF26ED620D9}"/>
    <dgm:cxn modelId="{5DC268E1-8F8A-47DD-84F2-17A1C16A3DA8}" type="presOf" srcId="{13E7CC25-DC5D-43E0-8F1C-510371434F33}" destId="{19CECAF1-7FDC-41CB-953E-D0A9EC16F00F}" srcOrd="1" destOrd="0" presId="urn:microsoft.com/office/officeart/2005/8/layout/hProcess4"/>
    <dgm:cxn modelId="{A2BD32FE-FD3F-4D47-89BD-7A424657B930}" type="presOf" srcId="{22A6288A-4F8A-4FF1-90B5-AC5CCE71281A}" destId="{706225A3-4689-4CD9-8F16-C0329EDE0D66}" srcOrd="0" destOrd="0" presId="urn:microsoft.com/office/officeart/2005/8/layout/hProcess4"/>
    <dgm:cxn modelId="{F3452962-A4EB-4FD8-A907-CE031CA90F2C}" srcId="{F723FAE5-BFA1-43C2-9F6D-1FB5CF866B57}" destId="{BDAB495B-45FC-4925-8D4D-47424BB848B9}" srcOrd="1" destOrd="0" parTransId="{1021B408-C951-48E6-BA7F-BC7D5BA8C102}" sibTransId="{CE148BE5-6D02-42CF-A74E-96F4C1AD0F28}"/>
    <dgm:cxn modelId="{0CB440D3-1731-4539-B216-9710496B4EC8}" type="presOf" srcId="{1A3B8520-40E7-459A-B8A6-D0671E785377}" destId="{C3812A65-1A99-4C51-BA84-8C5146F7A7BF}" srcOrd="0" destOrd="0" presId="urn:microsoft.com/office/officeart/2005/8/layout/hProcess4"/>
    <dgm:cxn modelId="{62E6D205-6F6B-40DD-B628-0FBC73EA6439}" srcId="{E2B43349-08F3-4E66-8A6B-D16EBD93ED06}" destId="{4AE7FB41-EF5E-41F5-A0FC-EEF0F84540E0}" srcOrd="2" destOrd="0" parTransId="{A892068B-126F-4F84-ADF6-A266D1C9E717}" sibTransId="{127DE5BE-6E61-466E-A348-3C241FA6A48A}"/>
    <dgm:cxn modelId="{5376FC11-7E2D-413A-A531-BD09F759F331}" srcId="{1A3B8520-40E7-459A-B8A6-D0671E785377}" destId="{BCE3CC8F-8611-4B2D-82C9-C5F4EF56D6F6}" srcOrd="7" destOrd="0" parTransId="{94344A72-6ED8-4C0A-AA86-34E65F502E21}" sibTransId="{C211D59E-F73E-4FED-B2F7-54E4148B529E}"/>
    <dgm:cxn modelId="{2AE0CDD2-C52C-4DEA-A675-764F5A6404E3}" type="presOf" srcId="{4AE7FB41-EF5E-41F5-A0FC-EEF0F84540E0}" destId="{C6805D34-7D1E-4379-8F25-F0F718A48089}" srcOrd="1" destOrd="2" presId="urn:microsoft.com/office/officeart/2005/8/layout/hProcess4"/>
    <dgm:cxn modelId="{FCD54B6A-5E2E-48DB-9BB8-8E066A67CDA2}" srcId="{3FA1D1B2-5E54-4376-AD4F-A5A86A0E89BF}" destId="{E2B43349-08F3-4E66-8A6B-D16EBD93ED06}" srcOrd="1" destOrd="0" parTransId="{5941401B-12C8-4764-8AF4-EE55555CAFC0}" sibTransId="{0D0FAA0F-7A0F-438C-9408-7BF8EBB87512}"/>
    <dgm:cxn modelId="{BEA454BD-9844-4387-A0A6-F4DBD94F1636}" type="presOf" srcId="{4AE7FB41-EF5E-41F5-A0FC-EEF0F84540E0}" destId="{706225A3-4689-4CD9-8F16-C0329EDE0D66}" srcOrd="0" destOrd="2" presId="urn:microsoft.com/office/officeart/2005/8/layout/hProcess4"/>
    <dgm:cxn modelId="{E72D75C0-7AD7-4AE8-B1C6-F13C5DEE9483}" type="presOf" srcId="{C6AC8646-8845-4EAD-ADB8-03066443A50F}" destId="{19CECAF1-7FDC-41CB-953E-D0A9EC16F00F}" srcOrd="1" destOrd="8" presId="urn:microsoft.com/office/officeart/2005/8/layout/hProcess4"/>
    <dgm:cxn modelId="{8BA6CCB4-A037-48FD-81E0-841B9F81081E}" srcId="{F723FAE5-BFA1-43C2-9F6D-1FB5CF866B57}" destId="{AEE4A33D-5630-4FAE-B96F-765ACC6E7D5D}" srcOrd="0" destOrd="0" parTransId="{2448AAF5-91D0-40D2-A2D5-0633D6A32DCC}" sibTransId="{EF438EBE-3BB3-4958-9E75-027D9AF8178D}"/>
    <dgm:cxn modelId="{AC9F039F-60DE-49FD-B12C-D5646311581B}" srcId="{1A3B8520-40E7-459A-B8A6-D0671E785377}" destId="{7ECDB94A-2A60-4430-8F63-C83F76F96E67}" srcOrd="5" destOrd="0" parTransId="{760080CF-CDE8-493C-8CAE-1158101276D5}" sibTransId="{F23B797E-7905-43E7-8020-2D4A489776F4}"/>
    <dgm:cxn modelId="{A6552A45-9F81-4344-9F4E-2B3AB0A3828C}" srcId="{1A3B8520-40E7-459A-B8A6-D0671E785377}" destId="{13E7CC25-DC5D-43E0-8F1C-510371434F33}" srcOrd="0" destOrd="0" parTransId="{DF8E2E00-63A3-4A6D-AA52-D7D96E05A007}" sibTransId="{BAB963E3-EB43-4DA0-A9E5-0EE2C9C08F53}"/>
    <dgm:cxn modelId="{43370245-73FC-4905-82A1-F8C4F9AEBB3C}" type="presOf" srcId="{13E7CC25-DC5D-43E0-8F1C-510371434F33}" destId="{1DDB7BDC-0C72-4F89-90E9-832F1C384DC6}" srcOrd="0" destOrd="0" presId="urn:microsoft.com/office/officeart/2005/8/layout/hProcess4"/>
    <dgm:cxn modelId="{DF2F4AE5-3659-4BB7-B36D-9D38480338AA}" type="presOf" srcId="{AEE4A33D-5630-4FAE-B96F-765ACC6E7D5D}" destId="{85F60A93-F76E-4B6B-B219-45B1BE747CF7}" srcOrd="1" destOrd="0" presId="urn:microsoft.com/office/officeart/2005/8/layout/hProcess4"/>
    <dgm:cxn modelId="{A3D9617D-47C4-4B73-9367-7F5386617DD0}" srcId="{1A3B8520-40E7-459A-B8A6-D0671E785377}" destId="{80AA4692-3CC7-4490-8E4E-242406BE8890}" srcOrd="2" destOrd="0" parTransId="{F40B6074-7AF8-438B-98E8-AA8EF17A1A6E}" sibTransId="{179F7125-0784-4C3C-8CEA-FD1756C295A7}"/>
    <dgm:cxn modelId="{3BBF26C0-34B5-41E5-B6F0-D454D1962BA4}" type="presOf" srcId="{5B2035AE-A25A-436F-B294-7397D62A363F}" destId="{1DDB7BDC-0C72-4F89-90E9-832F1C384DC6}" srcOrd="0" destOrd="1" presId="urn:microsoft.com/office/officeart/2005/8/layout/hProcess4"/>
    <dgm:cxn modelId="{48329C50-F6C5-43CD-88E2-EE0E5BD42597}" type="presOf" srcId="{692D6473-A371-4D77-83DF-469CB7FF4368}" destId="{C6805D34-7D1E-4379-8F25-F0F718A48089}" srcOrd="1" destOrd="1" presId="urn:microsoft.com/office/officeart/2005/8/layout/hProcess4"/>
    <dgm:cxn modelId="{B66F562B-52D1-4AF6-BA92-764EF7A151D6}" type="presOf" srcId="{5B2035AE-A25A-436F-B294-7397D62A363F}" destId="{19CECAF1-7FDC-41CB-953E-D0A9EC16F00F}" srcOrd="1" destOrd="1" presId="urn:microsoft.com/office/officeart/2005/8/layout/hProcess4"/>
    <dgm:cxn modelId="{6CDF67B9-7586-49E0-8DC7-92AD9863FDFE}" type="presOf" srcId="{BDAB495B-45FC-4925-8D4D-47424BB848B9}" destId="{EBCAD8D9-6B17-4302-BBA6-D814DDEFF711}" srcOrd="0" destOrd="1" presId="urn:microsoft.com/office/officeart/2005/8/layout/hProcess4"/>
    <dgm:cxn modelId="{3110CD3D-2288-4190-94BF-CD74BCDC2C79}" type="presOf" srcId="{80AA4692-3CC7-4490-8E4E-242406BE8890}" destId="{1DDB7BDC-0C72-4F89-90E9-832F1C384DC6}" srcOrd="0" destOrd="2" presId="urn:microsoft.com/office/officeart/2005/8/layout/hProcess4"/>
    <dgm:cxn modelId="{7A82529B-78ED-4A71-94BA-655ED11072AC}" type="presOf" srcId="{38695C05-E287-44E1-86E7-CFBEBF6546E6}" destId="{19CECAF1-7FDC-41CB-953E-D0A9EC16F00F}" srcOrd="1" destOrd="3" presId="urn:microsoft.com/office/officeart/2005/8/layout/hProcess4"/>
    <dgm:cxn modelId="{A66EDB8C-C8B9-48C7-BC42-5077C6A14B36}" srcId="{1A3B8520-40E7-459A-B8A6-D0671E785377}" destId="{4B1E8424-8FB3-4D78-9511-4DD14024DDC4}" srcOrd="4" destOrd="0" parTransId="{38F9922F-6BCA-4064-89F2-EC48A5574642}" sibTransId="{EA4481D6-CDB5-47A6-A1F5-FA2D57FFAAF1}"/>
    <dgm:cxn modelId="{0E79E5B5-BF8A-4818-A7CD-F08CB29C526C}" type="presParOf" srcId="{0A1A77AB-4166-4F72-AA33-689988746827}" destId="{406EEF4C-2851-4075-B8A2-0AEC36F5267B}" srcOrd="0" destOrd="0" presId="urn:microsoft.com/office/officeart/2005/8/layout/hProcess4"/>
    <dgm:cxn modelId="{766EB1A6-31BE-4A21-8F58-8B412E3AA0E0}" type="presParOf" srcId="{0A1A77AB-4166-4F72-AA33-689988746827}" destId="{153F54CD-0B42-4D11-97A4-07E8C9C8502D}" srcOrd="1" destOrd="0" presId="urn:microsoft.com/office/officeart/2005/8/layout/hProcess4"/>
    <dgm:cxn modelId="{D88852C5-B8D1-4550-865F-E6696F07D321}" type="presParOf" srcId="{0A1A77AB-4166-4F72-AA33-689988746827}" destId="{AC94E16B-A62B-49B6-8634-274641C2A198}" srcOrd="2" destOrd="0" presId="urn:microsoft.com/office/officeart/2005/8/layout/hProcess4"/>
    <dgm:cxn modelId="{6CD6BA6C-0532-4196-BC6D-8D4B58B32FB9}" type="presParOf" srcId="{AC94E16B-A62B-49B6-8634-274641C2A198}" destId="{09E9FC1B-2836-4040-9C56-0C7BC8FB2B37}" srcOrd="0" destOrd="0" presId="urn:microsoft.com/office/officeart/2005/8/layout/hProcess4"/>
    <dgm:cxn modelId="{724899A9-40CD-4AB6-9FA6-0E40443062D7}" type="presParOf" srcId="{09E9FC1B-2836-4040-9C56-0C7BC8FB2B37}" destId="{4B1BB3A5-B3E1-44D2-A6FB-356B8A9899FE}" srcOrd="0" destOrd="0" presId="urn:microsoft.com/office/officeart/2005/8/layout/hProcess4"/>
    <dgm:cxn modelId="{02D525C3-9598-41DF-B817-B87A27536D73}" type="presParOf" srcId="{09E9FC1B-2836-4040-9C56-0C7BC8FB2B37}" destId="{1DDB7BDC-0C72-4F89-90E9-832F1C384DC6}" srcOrd="1" destOrd="0" presId="urn:microsoft.com/office/officeart/2005/8/layout/hProcess4"/>
    <dgm:cxn modelId="{2F36A90C-BE47-43B5-B42E-9CE9555071DC}" type="presParOf" srcId="{09E9FC1B-2836-4040-9C56-0C7BC8FB2B37}" destId="{19CECAF1-7FDC-41CB-953E-D0A9EC16F00F}" srcOrd="2" destOrd="0" presId="urn:microsoft.com/office/officeart/2005/8/layout/hProcess4"/>
    <dgm:cxn modelId="{3B640BAB-32DC-43F1-A799-E82E023DAECB}" type="presParOf" srcId="{09E9FC1B-2836-4040-9C56-0C7BC8FB2B37}" destId="{C3812A65-1A99-4C51-BA84-8C5146F7A7BF}" srcOrd="3" destOrd="0" presId="urn:microsoft.com/office/officeart/2005/8/layout/hProcess4"/>
    <dgm:cxn modelId="{AB54542D-F6E8-41FD-91F4-AC355C86FCF4}" type="presParOf" srcId="{09E9FC1B-2836-4040-9C56-0C7BC8FB2B37}" destId="{98D31C8F-F71C-4C24-B917-62122818220A}" srcOrd="4" destOrd="0" presId="urn:microsoft.com/office/officeart/2005/8/layout/hProcess4"/>
    <dgm:cxn modelId="{C45066E4-6C02-4C1A-AB8A-35CAEC84E73D}" type="presParOf" srcId="{AC94E16B-A62B-49B6-8634-274641C2A198}" destId="{D2DC5A05-B68D-4415-9730-6B3EF8ACE37B}" srcOrd="1" destOrd="0" presId="urn:microsoft.com/office/officeart/2005/8/layout/hProcess4"/>
    <dgm:cxn modelId="{1E66CCC7-EE96-478F-9F5C-7F1F9D9855BD}" type="presParOf" srcId="{AC94E16B-A62B-49B6-8634-274641C2A198}" destId="{5F8F8D81-A973-466D-A1F9-1CDAB8A1A601}" srcOrd="2" destOrd="0" presId="urn:microsoft.com/office/officeart/2005/8/layout/hProcess4"/>
    <dgm:cxn modelId="{2C70A876-E46F-4505-BE4E-E073B5A7A7E4}" type="presParOf" srcId="{5F8F8D81-A973-466D-A1F9-1CDAB8A1A601}" destId="{0397DF5F-D07E-4EB2-BD72-54F0A8F3B936}" srcOrd="0" destOrd="0" presId="urn:microsoft.com/office/officeart/2005/8/layout/hProcess4"/>
    <dgm:cxn modelId="{0759404B-2F04-4E08-95F6-49D07EE3ED14}" type="presParOf" srcId="{5F8F8D81-A973-466D-A1F9-1CDAB8A1A601}" destId="{706225A3-4689-4CD9-8F16-C0329EDE0D66}" srcOrd="1" destOrd="0" presId="urn:microsoft.com/office/officeart/2005/8/layout/hProcess4"/>
    <dgm:cxn modelId="{AB0B4FC5-FBD2-4F1F-B328-9EE927213F02}" type="presParOf" srcId="{5F8F8D81-A973-466D-A1F9-1CDAB8A1A601}" destId="{C6805D34-7D1E-4379-8F25-F0F718A48089}" srcOrd="2" destOrd="0" presId="urn:microsoft.com/office/officeart/2005/8/layout/hProcess4"/>
    <dgm:cxn modelId="{E129DF1C-B615-4EE0-8654-E8554F03771C}" type="presParOf" srcId="{5F8F8D81-A973-466D-A1F9-1CDAB8A1A601}" destId="{EE0604B4-9C4C-4C0F-B93C-032D6E10CE9E}" srcOrd="3" destOrd="0" presId="urn:microsoft.com/office/officeart/2005/8/layout/hProcess4"/>
    <dgm:cxn modelId="{52DEE49B-2C20-4B3C-B44C-C6001DA4396D}" type="presParOf" srcId="{5F8F8D81-A973-466D-A1F9-1CDAB8A1A601}" destId="{568F9052-1FFB-4FCE-8861-1B05E6402DD0}" srcOrd="4" destOrd="0" presId="urn:microsoft.com/office/officeart/2005/8/layout/hProcess4"/>
    <dgm:cxn modelId="{5ECB8A58-6C33-442F-906F-689EB64406AB}" type="presParOf" srcId="{AC94E16B-A62B-49B6-8634-274641C2A198}" destId="{0D6309FB-24AA-4F59-98B4-4D2AE9A8726E}" srcOrd="3" destOrd="0" presId="urn:microsoft.com/office/officeart/2005/8/layout/hProcess4"/>
    <dgm:cxn modelId="{9E694948-E980-40B1-85ED-676331F58D4D}" type="presParOf" srcId="{AC94E16B-A62B-49B6-8634-274641C2A198}" destId="{91D87694-72A8-4C7B-BFE2-AFCE09825D6C}" srcOrd="4" destOrd="0" presId="urn:microsoft.com/office/officeart/2005/8/layout/hProcess4"/>
    <dgm:cxn modelId="{141E04C7-DF4B-4A66-9A8D-AEF6F77DF68B}" type="presParOf" srcId="{91D87694-72A8-4C7B-BFE2-AFCE09825D6C}" destId="{DE6E9413-A44B-4503-9E86-8FA730B2708A}" srcOrd="0" destOrd="0" presId="urn:microsoft.com/office/officeart/2005/8/layout/hProcess4"/>
    <dgm:cxn modelId="{4C609571-74C0-4219-B9A5-427F7021E378}" type="presParOf" srcId="{91D87694-72A8-4C7B-BFE2-AFCE09825D6C}" destId="{EBCAD8D9-6B17-4302-BBA6-D814DDEFF711}" srcOrd="1" destOrd="0" presId="urn:microsoft.com/office/officeart/2005/8/layout/hProcess4"/>
    <dgm:cxn modelId="{4B17CADE-41EE-48AE-9D73-7B848DF37F34}" type="presParOf" srcId="{91D87694-72A8-4C7B-BFE2-AFCE09825D6C}" destId="{85F60A93-F76E-4B6B-B219-45B1BE747CF7}" srcOrd="2" destOrd="0" presId="urn:microsoft.com/office/officeart/2005/8/layout/hProcess4"/>
    <dgm:cxn modelId="{704153CC-EDBA-4CF7-ADF8-82B65109F7DC}" type="presParOf" srcId="{91D87694-72A8-4C7B-BFE2-AFCE09825D6C}" destId="{1DC529E9-6375-4175-862D-3381D4C53ABA}" srcOrd="3" destOrd="0" presId="urn:microsoft.com/office/officeart/2005/8/layout/hProcess4"/>
    <dgm:cxn modelId="{015935E6-190F-4FBC-9275-B7A9DDBE41E4}" type="presParOf" srcId="{91D87694-72A8-4C7B-BFE2-AFCE09825D6C}" destId="{025CA1FF-344F-4586-9221-CA5829AE487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B7BDC-0C72-4F89-90E9-832F1C384DC6}">
      <dsp:nvSpPr>
        <dsp:cNvPr id="0" name=""/>
        <dsp:cNvSpPr/>
      </dsp:nvSpPr>
      <dsp:spPr>
        <a:xfrm>
          <a:off x="2022" y="868395"/>
          <a:ext cx="2806287" cy="2343380"/>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Culture</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Financial and human resource management</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Strategy</a:t>
          </a:r>
        </a:p>
        <a:p>
          <a:pPr marL="114300" lvl="1" indent="-114300" algn="l" defTabSz="533400">
            <a:lnSpc>
              <a:spcPct val="90000"/>
            </a:lnSpc>
            <a:spcBef>
              <a:spcPct val="0"/>
            </a:spcBef>
            <a:spcAft>
              <a:spcPct val="15000"/>
            </a:spcAft>
            <a:buChar char="••"/>
          </a:pPr>
          <a:r>
            <a:rPr lang="en-CA" sz="1200" kern="1200" dirty="0" smtClean="0">
              <a:solidFill>
                <a:sysClr val="windowText" lastClr="000000">
                  <a:hueOff val="0"/>
                  <a:satOff val="0"/>
                  <a:lumOff val="0"/>
                  <a:alphaOff val="0"/>
                </a:sysClr>
              </a:solidFill>
              <a:latin typeface="Calibri" panose="020F0502020204030204"/>
              <a:ea typeface="+mn-ea"/>
              <a:cs typeface="+mn-cs"/>
            </a:rPr>
            <a:t>Organization</a:t>
          </a: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114300" algn="l" defTabSz="533400">
            <a:lnSpc>
              <a:spcPct val="90000"/>
            </a:lnSpc>
            <a:spcBef>
              <a:spcPct val="0"/>
            </a:spcBef>
            <a:spcAft>
              <a:spcPct val="15000"/>
            </a:spcAft>
            <a:buChar char="••"/>
          </a:pPr>
          <a:r>
            <a:rPr lang="en-CA" sz="1200" kern="1200" dirty="0" smtClean="0">
              <a:solidFill>
                <a:sysClr val="windowText" lastClr="000000">
                  <a:hueOff val="0"/>
                  <a:satOff val="0"/>
                  <a:lumOff val="0"/>
                  <a:alphaOff val="0"/>
                </a:sysClr>
              </a:solidFill>
              <a:latin typeface="Calibri" panose="020F0502020204030204"/>
              <a:ea typeface="+mn-ea"/>
              <a:cs typeface="+mn-cs"/>
            </a:rPr>
            <a:t>Technology development and market shifts</a:t>
          </a: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114300" algn="l" defTabSz="533400">
            <a:lnSpc>
              <a:spcPct val="90000"/>
            </a:lnSpc>
            <a:spcBef>
              <a:spcPct val="0"/>
            </a:spcBef>
            <a:spcAft>
              <a:spcPct val="15000"/>
            </a:spcAft>
            <a:buChar char="••"/>
          </a:pPr>
          <a:r>
            <a:rPr lang="en-CA" sz="1200" kern="1200" dirty="0" smtClean="0">
              <a:solidFill>
                <a:sysClr val="windowText" lastClr="000000">
                  <a:hueOff val="0"/>
                  <a:satOff val="0"/>
                  <a:lumOff val="0"/>
                  <a:alphaOff val="0"/>
                </a:sysClr>
              </a:solidFill>
              <a:latin typeface="Calibri" panose="020F0502020204030204"/>
              <a:ea typeface="+mn-ea"/>
              <a:cs typeface="+mn-cs"/>
            </a:rPr>
            <a:t>Communication</a:t>
          </a: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114300" algn="l" defTabSz="533400">
            <a:lnSpc>
              <a:spcPct val="90000"/>
            </a:lnSpc>
            <a:spcBef>
              <a:spcPct val="0"/>
            </a:spcBef>
            <a:spcAft>
              <a:spcPct val="15000"/>
            </a:spcAft>
            <a:buChar char="••"/>
          </a:pPr>
          <a:r>
            <a:rPr lang="en-CA" sz="1200" kern="1200" dirty="0" smtClean="0">
              <a:solidFill>
                <a:sysClr val="windowText" lastClr="000000">
                  <a:hueOff val="0"/>
                  <a:satOff val="0"/>
                  <a:lumOff val="0"/>
                  <a:alphaOff val="0"/>
                </a:sysClr>
              </a:solidFill>
              <a:latin typeface="Calibri" panose="020F0502020204030204"/>
              <a:ea typeface="+mn-ea"/>
              <a:cs typeface="+mn-cs"/>
            </a:rPr>
            <a:t>Performance management</a:t>
          </a: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114300" algn="l" defTabSz="533400">
            <a:lnSpc>
              <a:spcPct val="90000"/>
            </a:lnSpc>
            <a:spcBef>
              <a:spcPct val="0"/>
            </a:spcBef>
            <a:spcAft>
              <a:spcPct val="15000"/>
            </a:spcAft>
            <a:buChar char="••"/>
          </a:pPr>
          <a:r>
            <a:rPr lang="en-CA" sz="1200" kern="1200" dirty="0" smtClean="0">
              <a:solidFill>
                <a:sysClr val="windowText" lastClr="000000">
                  <a:hueOff val="0"/>
                  <a:satOff val="0"/>
                  <a:lumOff val="0"/>
                  <a:alphaOff val="0"/>
                </a:sysClr>
              </a:solidFill>
              <a:latin typeface="Calibri" panose="020F0502020204030204"/>
              <a:ea typeface="+mn-ea"/>
              <a:cs typeface="+mn-cs"/>
            </a:rPr>
            <a:t>Delivering reliability</a:t>
          </a:r>
          <a:endParaRPr lang="en-CA" sz="1200" kern="1200" dirty="0">
            <a:solidFill>
              <a:sysClr val="windowText" lastClr="000000">
                <a:hueOff val="0"/>
                <a:satOff val="0"/>
                <a:lumOff val="0"/>
                <a:alphaOff val="0"/>
              </a:sysClr>
            </a:solidFill>
            <a:latin typeface="Calibri" panose="020F0502020204030204"/>
            <a:ea typeface="+mn-ea"/>
            <a:cs typeface="+mn-cs"/>
          </a:endParaRPr>
        </a:p>
        <a:p>
          <a:pPr marL="114300" lvl="1" indent="-114300" algn="l" defTabSz="533400">
            <a:lnSpc>
              <a:spcPct val="90000"/>
            </a:lnSpc>
            <a:spcBef>
              <a:spcPct val="0"/>
            </a:spcBef>
            <a:spcAft>
              <a:spcPct val="15000"/>
            </a:spcAft>
            <a:buChar char="••"/>
          </a:pPr>
          <a:endParaRPr lang="en-CA" sz="1200" kern="1200" dirty="0">
            <a:solidFill>
              <a:sysClr val="windowText" lastClr="000000">
                <a:hueOff val="0"/>
                <a:satOff val="0"/>
                <a:lumOff val="0"/>
                <a:alphaOff val="0"/>
              </a:sysClr>
            </a:solidFill>
            <a:latin typeface="Calibri" panose="020F0502020204030204"/>
            <a:ea typeface="+mn-ea"/>
            <a:cs typeface="+mn-cs"/>
          </a:endParaRPr>
        </a:p>
      </dsp:txBody>
      <dsp:txXfrm>
        <a:off x="55950" y="922323"/>
        <a:ext cx="2698431" cy="1733371"/>
      </dsp:txXfrm>
    </dsp:sp>
    <dsp:sp modelId="{D2DC5A05-B68D-4415-9730-6B3EF8ACE37B}">
      <dsp:nvSpPr>
        <dsp:cNvPr id="0" name=""/>
        <dsp:cNvSpPr/>
      </dsp:nvSpPr>
      <dsp:spPr>
        <a:xfrm>
          <a:off x="2073374" y="1134964"/>
          <a:ext cx="3040658" cy="3040658"/>
        </a:xfrm>
        <a:prstGeom prst="leftCircularArrow">
          <a:avLst>
            <a:gd name="adj1" fmla="val 3274"/>
            <a:gd name="adj2" fmla="val 404050"/>
            <a:gd name="adj3" fmla="val 2179561"/>
            <a:gd name="adj4" fmla="val 9024489"/>
            <a:gd name="adj5" fmla="val 382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3812A65-1A99-4C51-BA84-8C5146F7A7BF}">
      <dsp:nvSpPr>
        <dsp:cNvPr id="0" name=""/>
        <dsp:cNvSpPr/>
      </dsp:nvSpPr>
      <dsp:spPr>
        <a:xfrm>
          <a:off x="512462" y="3246140"/>
          <a:ext cx="2090052" cy="83114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CA" sz="1700" kern="1200" dirty="0">
              <a:solidFill>
                <a:sysClr val="window" lastClr="FFFFFF"/>
              </a:solidFill>
              <a:latin typeface="Calibri" panose="020F0502020204030204"/>
              <a:ea typeface="+mn-ea"/>
              <a:cs typeface="+mn-cs"/>
            </a:rPr>
            <a:t>Effective management of innovation</a:t>
          </a:r>
        </a:p>
      </dsp:txBody>
      <dsp:txXfrm>
        <a:off x="536805" y="3270483"/>
        <a:ext cx="2041366" cy="782458"/>
      </dsp:txXfrm>
    </dsp:sp>
    <dsp:sp modelId="{706225A3-4689-4CD9-8F16-C0329EDE0D66}">
      <dsp:nvSpPr>
        <dsp:cNvPr id="0" name=""/>
        <dsp:cNvSpPr/>
      </dsp:nvSpPr>
      <dsp:spPr>
        <a:xfrm>
          <a:off x="3275822" y="1068973"/>
          <a:ext cx="2351309" cy="1939338"/>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Growth</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Profit</a:t>
          </a:r>
        </a:p>
        <a:p>
          <a:pPr marL="114300" lvl="1" indent="-114300" algn="l" defTabSz="533400">
            <a:lnSpc>
              <a:spcPct val="90000"/>
            </a:lnSpc>
            <a:spcBef>
              <a:spcPct val="0"/>
            </a:spcBef>
            <a:spcAft>
              <a:spcPct val="15000"/>
            </a:spcAft>
            <a:buChar char="••"/>
          </a:pPr>
          <a:endParaRPr lang="en-CA" sz="1200" kern="1200" dirty="0">
            <a:solidFill>
              <a:sysClr val="windowText" lastClr="000000">
                <a:hueOff val="0"/>
                <a:satOff val="0"/>
                <a:lumOff val="0"/>
                <a:alphaOff val="0"/>
              </a:sysClr>
            </a:solidFill>
            <a:latin typeface="Calibri" panose="020F0502020204030204"/>
            <a:ea typeface="+mn-ea"/>
            <a:cs typeface="+mn-cs"/>
          </a:endParaRPr>
        </a:p>
      </dsp:txBody>
      <dsp:txXfrm>
        <a:off x="3320452" y="1529175"/>
        <a:ext cx="2262049" cy="1434505"/>
      </dsp:txXfrm>
    </dsp:sp>
    <dsp:sp modelId="{0D6309FB-24AA-4F59-98B4-4D2AE9A8726E}">
      <dsp:nvSpPr>
        <dsp:cNvPr id="0" name=""/>
        <dsp:cNvSpPr/>
      </dsp:nvSpPr>
      <dsp:spPr>
        <a:xfrm>
          <a:off x="4564217" y="-145621"/>
          <a:ext cx="2964521" cy="2964521"/>
        </a:xfrm>
        <a:prstGeom prst="circularArrow">
          <a:avLst>
            <a:gd name="adj1" fmla="val 2938"/>
            <a:gd name="adj2" fmla="val 359685"/>
            <a:gd name="adj3" fmla="val 19464804"/>
            <a:gd name="adj4" fmla="val 12575511"/>
            <a:gd name="adj5" fmla="val 3427"/>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E0604B4-9C4C-4C0F-B93C-032D6E10CE9E}">
      <dsp:nvSpPr>
        <dsp:cNvPr id="0" name=""/>
        <dsp:cNvSpPr/>
      </dsp:nvSpPr>
      <dsp:spPr>
        <a:xfrm>
          <a:off x="3798335" y="653400"/>
          <a:ext cx="2090052" cy="83114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CA" sz="1700" kern="1200" dirty="0">
              <a:solidFill>
                <a:sysClr val="window" lastClr="FFFFFF"/>
              </a:solidFill>
              <a:latin typeface="Calibri" panose="020F0502020204030204"/>
              <a:ea typeface="+mn-ea"/>
              <a:cs typeface="+mn-cs"/>
            </a:rPr>
            <a:t>Financial performance</a:t>
          </a:r>
        </a:p>
      </dsp:txBody>
      <dsp:txXfrm>
        <a:off x="3822678" y="677743"/>
        <a:ext cx="2041366" cy="782458"/>
      </dsp:txXfrm>
    </dsp:sp>
    <dsp:sp modelId="{EBCAD8D9-6B17-4302-BBA6-D814DDEFF711}">
      <dsp:nvSpPr>
        <dsp:cNvPr id="0" name=""/>
        <dsp:cNvSpPr/>
      </dsp:nvSpPr>
      <dsp:spPr>
        <a:xfrm>
          <a:off x="6322133" y="1068973"/>
          <a:ext cx="2351309" cy="1939338"/>
        </a:xfrm>
        <a:prstGeom prst="roundRect">
          <a:avLst>
            <a:gd name="adj" fmla="val 10000"/>
          </a:avLst>
        </a:prstGeo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Earnings</a:t>
          </a:r>
        </a:p>
        <a:p>
          <a:pPr marL="114300" lvl="1" indent="-114300" algn="l" defTabSz="533400">
            <a:lnSpc>
              <a:spcPct val="90000"/>
            </a:lnSpc>
            <a:spcBef>
              <a:spcPct val="0"/>
            </a:spcBef>
            <a:spcAft>
              <a:spcPct val="15000"/>
            </a:spcAft>
            <a:buChar char="••"/>
          </a:pPr>
          <a:r>
            <a:rPr lang="en-CA" sz="1200" kern="1200" dirty="0">
              <a:solidFill>
                <a:sysClr val="windowText" lastClr="000000">
                  <a:hueOff val="0"/>
                  <a:satOff val="0"/>
                  <a:lumOff val="0"/>
                  <a:alphaOff val="0"/>
                </a:sysClr>
              </a:solidFill>
              <a:latin typeface="Calibri" panose="020F0502020204030204"/>
              <a:ea typeface="+mn-ea"/>
              <a:cs typeface="+mn-cs"/>
            </a:rPr>
            <a:t>P/E ratio</a:t>
          </a:r>
        </a:p>
      </dsp:txBody>
      <dsp:txXfrm>
        <a:off x="6366763" y="1113603"/>
        <a:ext cx="2262049" cy="1434505"/>
      </dsp:txXfrm>
    </dsp:sp>
    <dsp:sp modelId="{1DC529E9-6375-4175-862D-3381D4C53ABA}">
      <dsp:nvSpPr>
        <dsp:cNvPr id="0" name=""/>
        <dsp:cNvSpPr/>
      </dsp:nvSpPr>
      <dsp:spPr>
        <a:xfrm>
          <a:off x="6844646" y="2592739"/>
          <a:ext cx="2090052" cy="831144"/>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CA" sz="1700" kern="1200" dirty="0">
              <a:solidFill>
                <a:sysClr val="window" lastClr="FFFFFF"/>
              </a:solidFill>
              <a:latin typeface="Calibri" panose="020F0502020204030204"/>
              <a:ea typeface="+mn-ea"/>
              <a:cs typeface="+mn-cs"/>
            </a:rPr>
            <a:t>Stock price</a:t>
          </a:r>
        </a:p>
      </dsp:txBody>
      <dsp:txXfrm>
        <a:off x="6868989" y="2617082"/>
        <a:ext cx="2041366" cy="7824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9E2D7-45BF-41AD-9E67-85CBF7524A3C}" type="datetimeFigureOut">
              <a:rPr lang="en-CA" smtClean="0"/>
              <a:t>2015-11-20</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92803F-3359-4FB4-9F74-3B5B4568BAAE}" type="slidenum">
              <a:rPr lang="en-CA" smtClean="0"/>
              <a:t>‹#›</a:t>
            </a:fld>
            <a:endParaRPr lang="en-CA" dirty="0"/>
          </a:p>
        </p:txBody>
      </p:sp>
    </p:spTree>
    <p:extLst>
      <p:ext uri="{BB962C8B-B14F-4D97-AF65-F5344CB8AC3E}">
        <p14:creationId xmlns:p14="http://schemas.microsoft.com/office/powerpoint/2010/main" val="256208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2</a:t>
            </a:fld>
            <a:endParaRPr lang="en-CA" dirty="0"/>
          </a:p>
        </p:txBody>
      </p:sp>
    </p:spTree>
    <p:extLst>
      <p:ext uri="{BB962C8B-B14F-4D97-AF65-F5344CB8AC3E}">
        <p14:creationId xmlns:p14="http://schemas.microsoft.com/office/powerpoint/2010/main" val="892547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3</a:t>
            </a:fld>
            <a:endParaRPr lang="en-CA" dirty="0"/>
          </a:p>
        </p:txBody>
      </p:sp>
    </p:spTree>
    <p:extLst>
      <p:ext uri="{BB962C8B-B14F-4D97-AF65-F5344CB8AC3E}">
        <p14:creationId xmlns:p14="http://schemas.microsoft.com/office/powerpoint/2010/main" val="2039615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492803F-3359-4FB4-9F74-3B5B4568BAAE}" type="slidenum">
              <a:rPr lang="en-CA" smtClean="0"/>
              <a:t>6</a:t>
            </a:fld>
            <a:endParaRPr lang="en-CA" dirty="0"/>
          </a:p>
        </p:txBody>
      </p:sp>
    </p:spTree>
    <p:extLst>
      <p:ext uri="{BB962C8B-B14F-4D97-AF65-F5344CB8AC3E}">
        <p14:creationId xmlns:p14="http://schemas.microsoft.com/office/powerpoint/2010/main" val="1122259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891B79-64DB-4990-AD44-E9E658E83ABA}" type="datetime1">
              <a:rPr lang="en-US" smtClean="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33871-5648-4403-8212-66C5072D7794}"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514A0-61E8-46CC-B0C8-CB8F93B3DF29}"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597A5-F477-4841-89AC-855C4820EA31}"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36AFB-ABCD-457D-AD40-066FACB49F23}"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E8066C9-F897-43E5-B291-61C227323EAB}" type="datetime1">
              <a:rPr lang="en-US" smtClean="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C4A308E-75F8-4602-8883-A70482C92801}" type="datetime1">
              <a:rPr lang="en-US" smtClean="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AF2F54-2EEF-4D25-A1C1-4D29451F87B3}" type="datetime1">
              <a:rPr lang="en-US" smtClean="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5B23390-FEE4-4D02-9047-99C4B62309BD}" type="datetime1">
              <a:rPr lang="en-US" smtClean="0"/>
              <a:t>11/20/2015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C90919-D036-4281-B846-56C1DC4460CE}" type="datetime1">
              <a:rPr lang="en-US" smtClean="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29C00-DDB4-438F-A04B-86118096419D}" type="datetime1">
              <a:rPr lang="en-US" smtClean="0"/>
              <a:t>11/20/2015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3D60A9-A1F9-4BF5-A165-F42B08F367AE}"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834FAA-763A-4B90-85B2-38C93F0B4A44}" type="datetime1">
              <a:rPr lang="en-US" smtClean="0"/>
              <a:t>11/20/2015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EC4BF8-2E87-429D-A1A3-4296E565436E}" type="datetime1">
              <a:rPr lang="en-US" smtClean="0"/>
              <a:t>11/20/2015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605A7B4-FBE4-4A15-9FD7-5B4FB39AEF24}" type="datetime1">
              <a:rPr lang="en-US" smtClean="0"/>
              <a:t>11/20/2015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FB71D-01CA-4AEF-A6EE-0667A142B9F5}"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22532-DDF6-468D-BC11-2DF31D77824B}" type="datetime1">
              <a:rPr lang="en-US" smtClean="0"/>
              <a:t>11/20/2015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0F70BA-E8D7-41F0-8F90-0D68A3A154A5}" type="datetime1">
              <a:rPr lang="en-US" smtClean="0"/>
              <a:t>11/20/2015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orporateinnovationonline.co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4400" dirty="0" smtClean="0"/>
              <a:t>A FRAMEWORK FOR THE SUCCESSFUL MANAGEMENT OF INNOVATION</a:t>
            </a:r>
            <a:r>
              <a:rPr lang="en-CA" dirty="0" smtClean="0"/>
              <a:t/>
            </a:r>
            <a:br>
              <a:rPr lang="en-CA" dirty="0" smtClean="0"/>
            </a:br>
            <a:r>
              <a:rPr lang="en-CA" dirty="0" smtClean="0"/>
              <a:t/>
            </a:r>
            <a:br>
              <a:rPr lang="en-CA" dirty="0" smtClean="0"/>
            </a:br>
            <a:r>
              <a:rPr lang="en-CA" dirty="0" smtClean="0"/>
              <a:t>Seven essential components</a:t>
            </a:r>
            <a:endParaRPr lang="en-CA" dirty="0"/>
          </a:p>
        </p:txBody>
      </p:sp>
      <p:sp>
        <p:nvSpPr>
          <p:cNvPr id="3" name="Subtitle 2"/>
          <p:cNvSpPr>
            <a:spLocks noGrp="1"/>
          </p:cNvSpPr>
          <p:nvPr>
            <p:ph type="subTitle" idx="1"/>
          </p:nvPr>
        </p:nvSpPr>
        <p:spPr/>
        <p:txBody>
          <a:bodyPr>
            <a:normAutofit fontScale="92500" lnSpcReduction="20000"/>
          </a:bodyPr>
          <a:lstStyle/>
          <a:p>
            <a:pPr algn="l"/>
            <a:r>
              <a:rPr lang="en-CA" sz="3200" dirty="0" smtClean="0"/>
              <a:t>A generic </a:t>
            </a:r>
            <a:r>
              <a:rPr lang="en-CA" sz="3200" dirty="0" smtClean="0"/>
              <a:t>framework </a:t>
            </a:r>
            <a:r>
              <a:rPr lang="en-CA" sz="3200" dirty="0" smtClean="0"/>
              <a:t>based on researching management practices and policies of highly-innovative, idea-intensive, companies</a:t>
            </a:r>
          </a:p>
          <a:p>
            <a:endParaRPr lang="en-CA" sz="3200"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28518551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5. Culture</a:t>
            </a:r>
            <a:br>
              <a:rPr lang="en-CA" dirty="0" smtClean="0"/>
            </a:br>
            <a:endParaRPr lang="en-CA" sz="1800" dirty="0"/>
          </a:p>
        </p:txBody>
      </p:sp>
      <p:sp>
        <p:nvSpPr>
          <p:cNvPr id="4" name="Text Placeholder 3"/>
          <p:cNvSpPr>
            <a:spLocks noGrp="1"/>
          </p:cNvSpPr>
          <p:nvPr>
            <p:ph type="body" idx="1"/>
          </p:nvPr>
        </p:nvSpPr>
        <p:spPr>
          <a:xfrm>
            <a:off x="680319" y="2136392"/>
            <a:ext cx="4472327" cy="693135"/>
          </a:xfrm>
        </p:spPr>
        <p:txBody>
          <a:bodyPr/>
          <a:lstStyle/>
          <a:p>
            <a:r>
              <a:rPr lang="en-CA" dirty="0" smtClean="0"/>
              <a:t>Attributes of culture</a:t>
            </a:r>
            <a:endParaRPr lang="en-CA" dirty="0"/>
          </a:p>
        </p:txBody>
      </p:sp>
      <p:sp>
        <p:nvSpPr>
          <p:cNvPr id="3" name="Content Placeholder 2"/>
          <p:cNvSpPr>
            <a:spLocks noGrp="1"/>
          </p:cNvSpPr>
          <p:nvPr>
            <p:ph sz="half" idx="2"/>
          </p:nvPr>
        </p:nvSpPr>
        <p:spPr>
          <a:xfrm>
            <a:off x="680322" y="3030008"/>
            <a:ext cx="4698355" cy="3511469"/>
          </a:xfrm>
        </p:spPr>
        <p:txBody>
          <a:bodyPr>
            <a:normAutofit/>
          </a:bodyPr>
          <a:lstStyle/>
          <a:p>
            <a:pPr lvl="0"/>
            <a:r>
              <a:rPr lang="en-US" sz="1600" b="1" dirty="0"/>
              <a:t>Tight centralized financial management with maximum decentralization and looseness</a:t>
            </a:r>
            <a:r>
              <a:rPr lang="en-US" sz="1600" dirty="0"/>
              <a:t> throughout the organization.</a:t>
            </a:r>
            <a:br>
              <a:rPr lang="en-US" sz="1600" dirty="0"/>
            </a:br>
            <a:endParaRPr lang="en-CA" sz="1600" dirty="0"/>
          </a:p>
          <a:p>
            <a:pPr lvl="0"/>
            <a:r>
              <a:rPr lang="en-US" sz="1600" dirty="0"/>
              <a:t>A healthy regard </a:t>
            </a:r>
            <a:r>
              <a:rPr lang="en-US" sz="1600" dirty="0" smtClean="0"/>
              <a:t>for the </a:t>
            </a:r>
            <a:r>
              <a:rPr lang="en-US" sz="1600" b="1" dirty="0"/>
              <a:t>impact of culture on acquisition practices</a:t>
            </a:r>
            <a:r>
              <a:rPr lang="en-US" sz="1600" dirty="0"/>
              <a:t> – making </a:t>
            </a:r>
            <a:r>
              <a:rPr lang="en-US" sz="1600" i="1" dirty="0"/>
              <a:t>culture</a:t>
            </a:r>
            <a:r>
              <a:rPr lang="en-US" sz="1600" dirty="0"/>
              <a:t> an element of the criteria for any potential acquisition.</a:t>
            </a:r>
            <a:br>
              <a:rPr lang="en-US" sz="1600" dirty="0"/>
            </a:br>
            <a:endParaRPr lang="en-CA" sz="1600" dirty="0"/>
          </a:p>
          <a:p>
            <a:pPr lvl="0"/>
            <a:r>
              <a:rPr lang="en-US" sz="1600" dirty="0"/>
              <a:t>A </a:t>
            </a:r>
            <a:r>
              <a:rPr lang="en-US" sz="1600" b="1" dirty="0"/>
              <a:t>healthy respect for traditions</a:t>
            </a:r>
            <a:r>
              <a:rPr lang="en-US" sz="1600" dirty="0"/>
              <a:t> and even folklore</a:t>
            </a:r>
            <a:r>
              <a:rPr lang="en-US" sz="1600" dirty="0" smtClean="0"/>
              <a:t>.</a:t>
            </a:r>
          </a:p>
          <a:p>
            <a:pPr lvl="0"/>
            <a:r>
              <a:rPr lang="en-US" sz="1600" dirty="0" smtClean="0"/>
              <a:t>Avoiding a sense of arrogance (hubris)</a:t>
            </a:r>
            <a:br>
              <a:rPr lang="en-US" sz="1600" dirty="0" smtClean="0"/>
            </a:br>
            <a:r>
              <a:rPr lang="en-US" sz="1600" dirty="0" smtClean="0">
                <a:solidFill>
                  <a:schemeClr val="bg1"/>
                </a:solidFill>
                <a:latin typeface="Times New Roman" panose="02020603050405020304" pitchFamily="18" charset="0"/>
                <a:cs typeface="Times New Roman" panose="02020603050405020304" pitchFamily="18" charset="0"/>
              </a:rPr>
              <a:t>Worst examples: Nortel’s and RIM’s last years</a:t>
            </a:r>
            <a:endParaRPr lang="en-CA" sz="1600" dirty="0">
              <a:solidFill>
                <a:schemeClr val="bg1"/>
              </a:solidFill>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5152645" y="2086049"/>
            <a:ext cx="6388565" cy="692076"/>
          </a:xfrm>
        </p:spPr>
        <p:txBody>
          <a:bodyPr>
            <a:noAutofit/>
          </a:bodyPr>
          <a:lstStyle/>
          <a:p>
            <a:r>
              <a:rPr lang="en-CA" sz="1600" b="0" dirty="0" smtClean="0">
                <a:latin typeface="Times New Roman" panose="02020603050405020304" pitchFamily="18" charset="0"/>
                <a:cs typeface="Times New Roman" panose="02020603050405020304" pitchFamily="18" charset="0"/>
              </a:rPr>
              <a:t>Of the companies researched in depth, 3M is, when it comes to the management of innovation, </a:t>
            </a:r>
            <a:r>
              <a:rPr lang="en-CA" sz="1600" b="0" dirty="0" smtClean="0">
                <a:latin typeface="Times New Roman" panose="02020603050405020304" pitchFamily="18" charset="0"/>
                <a:cs typeface="Times New Roman" panose="02020603050405020304" pitchFamily="18" charset="0"/>
              </a:rPr>
              <a:t>outstanding. Why? Because </a:t>
            </a:r>
            <a:r>
              <a:rPr lang="en-CA" sz="1600" b="0" dirty="0" smtClean="0">
                <a:latin typeface="Times New Roman" panose="02020603050405020304" pitchFamily="18" charset="0"/>
                <a:cs typeface="Times New Roman" panose="02020603050405020304" pitchFamily="18" charset="0"/>
              </a:rPr>
              <a:t>of the </a:t>
            </a:r>
            <a:r>
              <a:rPr lang="en-CA" sz="1600" b="0" dirty="0" smtClean="0">
                <a:latin typeface="Times New Roman" panose="02020603050405020304" pitchFamily="18" charset="0"/>
                <a:cs typeface="Times New Roman" panose="02020603050405020304" pitchFamily="18" charset="0"/>
              </a:rPr>
              <a:t>practises </a:t>
            </a:r>
            <a:r>
              <a:rPr lang="en-CA" sz="1600" b="0" dirty="0" smtClean="0">
                <a:latin typeface="Times New Roman" panose="02020603050405020304" pitchFamily="18" charset="0"/>
                <a:cs typeface="Times New Roman" panose="02020603050405020304" pitchFamily="18" charset="0"/>
              </a:rPr>
              <a:t>noted below.</a:t>
            </a:r>
            <a:endParaRPr lang="en-CA" sz="1600" b="0" dirty="0">
              <a:latin typeface="Times New Roman" panose="02020603050405020304" pitchFamily="18" charset="0"/>
              <a:cs typeface="Times New Roman" panose="02020603050405020304" pitchFamily="18" charset="0"/>
            </a:endParaRPr>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1553038302"/>
              </p:ext>
            </p:extLst>
          </p:nvPr>
        </p:nvGraphicFramePr>
        <p:xfrm>
          <a:off x="5593592" y="2829527"/>
          <a:ext cx="6355391" cy="3843122"/>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61005770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Strategy </a:t>
            </a:r>
            <a:endParaRPr lang="en-CA" dirty="0"/>
          </a:p>
        </p:txBody>
      </p:sp>
      <p:sp>
        <p:nvSpPr>
          <p:cNvPr id="3" name="Content Placeholder 2"/>
          <p:cNvSpPr>
            <a:spLocks noGrp="1"/>
          </p:cNvSpPr>
          <p:nvPr>
            <p:ph idx="1"/>
          </p:nvPr>
        </p:nvSpPr>
        <p:spPr>
          <a:xfrm>
            <a:off x="1791015" y="2336872"/>
            <a:ext cx="9249798" cy="4357841"/>
          </a:xfrm>
        </p:spPr>
        <p:txBody>
          <a:bodyPr>
            <a:normAutofit lnSpcReduction="10000"/>
          </a:bodyPr>
          <a:lstStyle/>
          <a:p>
            <a:pPr lvl="0"/>
            <a:r>
              <a:rPr lang="en-US" dirty="0" smtClean="0"/>
              <a:t>A strategy which carefully considers </a:t>
            </a:r>
            <a:r>
              <a:rPr lang="en-US" dirty="0" smtClean="0"/>
              <a:t>but takes </a:t>
            </a:r>
            <a:r>
              <a:rPr lang="en-US" dirty="0" smtClean="0"/>
              <a:t>risks in growth markets</a:t>
            </a:r>
          </a:p>
          <a:p>
            <a:pPr lvl="0"/>
            <a:r>
              <a:rPr lang="en-US" dirty="0" smtClean="0"/>
              <a:t>Invests in new products/services and less so in ‘legacy’ products.</a:t>
            </a:r>
          </a:p>
          <a:p>
            <a:pPr lvl="0"/>
            <a:r>
              <a:rPr lang="en-US" dirty="0" smtClean="0"/>
              <a:t>Organic growth is preferred over growth by acquisition</a:t>
            </a:r>
          </a:p>
          <a:p>
            <a:pPr lvl="0"/>
            <a:r>
              <a:rPr lang="en-US" dirty="0" smtClean="0"/>
              <a:t>A </a:t>
            </a:r>
            <a:r>
              <a:rPr lang="en-US" dirty="0"/>
              <a:t>Board and CEO perspective on both the short and long-term; achieving a balance </a:t>
            </a:r>
            <a:r>
              <a:rPr lang="en-US" dirty="0" smtClean="0"/>
              <a:t>between the two in </a:t>
            </a:r>
            <a:r>
              <a:rPr lang="en-US" dirty="0"/>
              <a:t>major decision making</a:t>
            </a:r>
            <a:r>
              <a:rPr lang="en-US" dirty="0" smtClean="0"/>
              <a:t>.</a:t>
            </a:r>
            <a:endParaRPr lang="en-CA" dirty="0"/>
          </a:p>
          <a:p>
            <a:pPr lvl="0"/>
            <a:r>
              <a:rPr lang="en-US" dirty="0"/>
              <a:t>Making acquisitions which are essential to technology or market growth but where </a:t>
            </a:r>
            <a:r>
              <a:rPr lang="en-US" b="1" dirty="0"/>
              <a:t>culture is an important part</a:t>
            </a:r>
            <a:r>
              <a:rPr lang="en-US" dirty="0"/>
              <a:t> </a:t>
            </a:r>
            <a:r>
              <a:rPr lang="en-US" dirty="0" smtClean="0"/>
              <a:t>of the </a:t>
            </a:r>
            <a:r>
              <a:rPr lang="en-US" dirty="0"/>
              <a:t>evaluation process</a:t>
            </a:r>
            <a:r>
              <a:rPr lang="en-US" dirty="0" smtClean="0"/>
              <a:t>.</a:t>
            </a:r>
            <a:br>
              <a:rPr lang="en-US" dirty="0" smtClean="0"/>
            </a:br>
            <a:r>
              <a:rPr lang="en-US" sz="1600" dirty="0" smtClean="0">
                <a:solidFill>
                  <a:schemeClr val="bg1"/>
                </a:solidFill>
              </a:rPr>
              <a:t>Best example: Starbucks with its ongoing controlled innovation and organic growth</a:t>
            </a:r>
            <a:r>
              <a:rPr lang="en-US" dirty="0"/>
              <a:t/>
            </a:r>
            <a:br>
              <a:rPr lang="en-US" dirty="0"/>
            </a:b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85642946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 Organization</a:t>
            </a:r>
            <a:endParaRPr lang="en-CA" dirty="0"/>
          </a:p>
        </p:txBody>
      </p:sp>
      <p:sp>
        <p:nvSpPr>
          <p:cNvPr id="3" name="Content Placeholder 2"/>
          <p:cNvSpPr>
            <a:spLocks noGrp="1"/>
          </p:cNvSpPr>
          <p:nvPr>
            <p:ph idx="1"/>
          </p:nvPr>
        </p:nvSpPr>
        <p:spPr>
          <a:xfrm>
            <a:off x="680321" y="2336873"/>
            <a:ext cx="9613861" cy="3950572"/>
          </a:xfrm>
        </p:spPr>
        <p:txBody>
          <a:bodyPr>
            <a:normAutofit lnSpcReduction="10000"/>
          </a:bodyPr>
          <a:lstStyle/>
          <a:p>
            <a:r>
              <a:rPr lang="en-US" dirty="0" smtClean="0"/>
              <a:t>Having a CEO </a:t>
            </a:r>
            <a:r>
              <a:rPr lang="en-US" dirty="0" smtClean="0"/>
              <a:t>whose goal is for </a:t>
            </a:r>
            <a:r>
              <a:rPr lang="en-US" dirty="0" smtClean="0"/>
              <a:t>the organization to be best in class (Best of Breed), explicitly calls for innovation and has the support of the Board.</a:t>
            </a:r>
          </a:p>
          <a:p>
            <a:r>
              <a:rPr lang="en-US" dirty="0" smtClean="0"/>
              <a:t>Ensuring </a:t>
            </a:r>
            <a:r>
              <a:rPr lang="en-US" dirty="0"/>
              <a:t>that </a:t>
            </a:r>
            <a:r>
              <a:rPr lang="en-US" b="1" dirty="0"/>
              <a:t>industry knowledge and its complexity are well understood by a </a:t>
            </a:r>
            <a:r>
              <a:rPr lang="en-US" b="1" dirty="0" smtClean="0"/>
              <a:t>good percentage </a:t>
            </a:r>
            <a:r>
              <a:rPr lang="en-US" b="1" dirty="0"/>
              <a:t>of the Board of </a:t>
            </a:r>
            <a:r>
              <a:rPr lang="en-US" b="1" dirty="0" smtClean="0"/>
              <a:t>directors</a:t>
            </a:r>
            <a:r>
              <a:rPr lang="en-US" dirty="0" smtClean="0"/>
              <a:t>.</a:t>
            </a:r>
          </a:p>
          <a:p>
            <a:r>
              <a:rPr lang="en-US" dirty="0"/>
              <a:t>Suitable </a:t>
            </a:r>
            <a:r>
              <a:rPr lang="en-US" b="1" dirty="0"/>
              <a:t>succession planning</a:t>
            </a:r>
            <a:r>
              <a:rPr lang="en-US" dirty="0"/>
              <a:t> – </a:t>
            </a:r>
            <a:r>
              <a:rPr lang="en-US" dirty="0" smtClean="0"/>
              <a:t>mainly a </a:t>
            </a:r>
            <a:r>
              <a:rPr lang="en-US" dirty="0"/>
              <a:t>Board responsibility. </a:t>
            </a:r>
            <a:br>
              <a:rPr lang="en-US" dirty="0"/>
            </a:br>
            <a:r>
              <a:rPr lang="en-US" sz="1700" dirty="0">
                <a:solidFill>
                  <a:schemeClr val="bg1"/>
                </a:solidFill>
              </a:rPr>
              <a:t>Worst example; HP’s hiring of </a:t>
            </a:r>
            <a:r>
              <a:rPr lang="en-US" sz="1700" dirty="0" smtClean="0">
                <a:solidFill>
                  <a:schemeClr val="bg1"/>
                </a:solidFill>
              </a:rPr>
              <a:t>outsiders – two in succession</a:t>
            </a:r>
          </a:p>
          <a:p>
            <a:r>
              <a:rPr lang="en-US" b="1" dirty="0"/>
              <a:t>Continuity and longevity</a:t>
            </a:r>
            <a:r>
              <a:rPr lang="en-US" dirty="0"/>
              <a:t> of senior management</a:t>
            </a:r>
            <a:r>
              <a:rPr lang="en-US" dirty="0" smtClean="0"/>
              <a:t>.</a:t>
            </a:r>
          </a:p>
          <a:p>
            <a:r>
              <a:rPr lang="en-US" dirty="0"/>
              <a:t>At ease with </a:t>
            </a:r>
            <a:r>
              <a:rPr lang="en-US" b="1" dirty="0"/>
              <a:t>adapting ideas from outside the organization</a:t>
            </a:r>
            <a:r>
              <a:rPr lang="en-US" dirty="0"/>
              <a:t> through acquisitions or through mid-career hires</a:t>
            </a:r>
            <a:r>
              <a:rPr lang="en-US" dirty="0" smtClean="0"/>
              <a:t>.</a:t>
            </a:r>
            <a:r>
              <a:rPr lang="en-US" dirty="0"/>
              <a:t/>
            </a:r>
            <a:br>
              <a:rPr lang="en-US" dirty="0"/>
            </a:br>
            <a:r>
              <a:rPr lang="en-US" sz="1600" dirty="0">
                <a:solidFill>
                  <a:schemeClr val="bg1"/>
                </a:solidFill>
              </a:rPr>
              <a:t>Best example: P&amp;G’s ‘Connect and Develop’ initiative</a:t>
            </a:r>
            <a:r>
              <a:rPr lang="en-CA" sz="1600" dirty="0">
                <a:solidFill>
                  <a:schemeClr val="bg1"/>
                </a:solidFill>
              </a:rPr>
              <a:t> </a:t>
            </a: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65938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Companies </a:t>
            </a:r>
            <a:r>
              <a:rPr lang="en-CA" dirty="0" smtClean="0"/>
              <a:t>reviewed most </a:t>
            </a:r>
            <a:r>
              <a:rPr lang="en-CA" dirty="0"/>
              <a:t>recently</a:t>
            </a:r>
          </a:p>
        </p:txBody>
      </p:sp>
      <p:sp>
        <p:nvSpPr>
          <p:cNvPr id="3" name="Content Placeholder 2"/>
          <p:cNvSpPr>
            <a:spLocks noGrp="1"/>
          </p:cNvSpPr>
          <p:nvPr>
            <p:ph sz="half" idx="1"/>
          </p:nvPr>
        </p:nvSpPr>
        <p:spPr/>
        <p:txBody>
          <a:bodyPr>
            <a:normAutofit lnSpcReduction="10000"/>
          </a:bodyPr>
          <a:lstStyle/>
          <a:p>
            <a:r>
              <a:rPr lang="en-CA" dirty="0" smtClean="0">
                <a:latin typeface="Times New Roman" panose="02020603050405020304" pitchFamily="18" charset="0"/>
                <a:cs typeface="Times New Roman" panose="02020603050405020304" pitchFamily="18" charset="0"/>
              </a:rPr>
              <a:t>CIOMAX reports; provide in-depth insight into management of innovation and information for investors</a:t>
            </a:r>
            <a:endParaRPr lang="en-CA" dirty="0">
              <a:latin typeface="Times New Roman" panose="02020603050405020304" pitchFamily="18" charset="0"/>
              <a:cs typeface="Times New Roman" panose="02020603050405020304" pitchFamily="18" charset="0"/>
            </a:endParaRPr>
          </a:p>
          <a:p>
            <a:pPr lvl="1"/>
            <a:r>
              <a:rPr lang="en-CA" dirty="0">
                <a:latin typeface="Times New Roman" panose="02020603050405020304" pitchFamily="18" charset="0"/>
                <a:cs typeface="Times New Roman" panose="02020603050405020304" pitchFamily="18" charset="0"/>
              </a:rPr>
              <a:t>Starbucks</a:t>
            </a:r>
          </a:p>
          <a:p>
            <a:pPr lvl="1"/>
            <a:r>
              <a:rPr lang="en-CA" dirty="0" smtClean="0">
                <a:latin typeface="Times New Roman" panose="02020603050405020304" pitchFamily="18" charset="0"/>
                <a:cs typeface="Times New Roman" panose="02020603050405020304" pitchFamily="18" charset="0"/>
              </a:rPr>
              <a:t>P&amp;G </a:t>
            </a:r>
            <a:endParaRPr lang="en-CA" dirty="0">
              <a:latin typeface="Times New Roman" panose="02020603050405020304" pitchFamily="18" charset="0"/>
              <a:cs typeface="Times New Roman" panose="02020603050405020304" pitchFamily="18" charset="0"/>
            </a:endParaRPr>
          </a:p>
          <a:p>
            <a:pPr lvl="1"/>
            <a:r>
              <a:rPr lang="en-CA" dirty="0">
                <a:latin typeface="Times New Roman" panose="02020603050405020304" pitchFamily="18" charset="0"/>
                <a:cs typeface="Times New Roman" panose="02020603050405020304" pitchFamily="18" charset="0"/>
              </a:rPr>
              <a:t>GE</a:t>
            </a:r>
          </a:p>
          <a:p>
            <a:pPr lvl="1"/>
            <a:r>
              <a:rPr lang="en-CA" dirty="0" smtClean="0">
                <a:latin typeface="Times New Roman" panose="02020603050405020304" pitchFamily="18" charset="0"/>
                <a:cs typeface="Times New Roman" panose="02020603050405020304" pitchFamily="18" charset="0"/>
              </a:rPr>
              <a:t>3M</a:t>
            </a:r>
            <a:endParaRPr lang="en-CA" dirty="0">
              <a:latin typeface="Times New Roman" panose="02020603050405020304" pitchFamily="18" charset="0"/>
              <a:cs typeface="Times New Roman" panose="02020603050405020304" pitchFamily="18" charset="0"/>
            </a:endParaRPr>
          </a:p>
          <a:p>
            <a:pPr lvl="1"/>
            <a:r>
              <a:rPr lang="en-CA" dirty="0">
                <a:latin typeface="Times New Roman" panose="02020603050405020304" pitchFamily="18" charset="0"/>
                <a:cs typeface="Times New Roman" panose="02020603050405020304" pitchFamily="18" charset="0"/>
              </a:rPr>
              <a:t>Deere &amp; Co.</a:t>
            </a:r>
          </a:p>
          <a:p>
            <a:endParaRPr lang="en-CA" dirty="0"/>
          </a:p>
        </p:txBody>
      </p:sp>
      <p:sp>
        <p:nvSpPr>
          <p:cNvPr id="4" name="Content Placeholder 3"/>
          <p:cNvSpPr>
            <a:spLocks noGrp="1"/>
          </p:cNvSpPr>
          <p:nvPr>
            <p:ph sz="half" idx="2"/>
          </p:nvPr>
        </p:nvSpPr>
        <p:spPr>
          <a:xfrm>
            <a:off x="5594123" y="2336873"/>
            <a:ext cx="5777688" cy="4047302"/>
          </a:xfrm>
        </p:spPr>
        <p:txBody>
          <a:bodyPr>
            <a:normAutofit lnSpcReduction="10000"/>
          </a:bodyPr>
          <a:lstStyle/>
          <a:p>
            <a:r>
              <a:rPr lang="en-CA" sz="1900" dirty="0">
                <a:latin typeface="Times New Roman" panose="02020603050405020304" pitchFamily="18" charset="0"/>
                <a:cs typeface="Times New Roman" panose="02020603050405020304" pitchFamily="18" charset="0"/>
              </a:rPr>
              <a:t>Other </a:t>
            </a:r>
            <a:r>
              <a:rPr lang="en-CA" sz="1900" dirty="0" smtClean="0">
                <a:latin typeface="Times New Roman" panose="02020603050405020304" pitchFamily="18" charset="0"/>
                <a:cs typeface="Times New Roman" panose="02020603050405020304" pitchFamily="18" charset="0"/>
              </a:rPr>
              <a:t>research available at </a:t>
            </a:r>
            <a:r>
              <a:rPr lang="en-CA" sz="1900" dirty="0" smtClean="0">
                <a:latin typeface="Times New Roman" panose="02020603050405020304" pitchFamily="18" charset="0"/>
                <a:cs typeface="Times New Roman" panose="02020603050405020304" pitchFamily="18" charset="0"/>
                <a:hlinkClick r:id="rId2"/>
              </a:rPr>
              <a:t>http://www.corporateinnovationonline.com</a:t>
            </a:r>
            <a:r>
              <a:rPr lang="en-CA" sz="1900" dirty="0" smtClean="0"/>
              <a:t/>
            </a:r>
            <a:br>
              <a:rPr lang="en-CA" sz="1900" dirty="0" smtClean="0"/>
            </a:br>
            <a:endParaRPr lang="en-CA" sz="1900" dirty="0" smtClean="0"/>
          </a:p>
          <a:p>
            <a:r>
              <a:rPr lang="en-CA" sz="1900" dirty="0" smtClean="0">
                <a:latin typeface="Times New Roman" panose="02020603050405020304" pitchFamily="18" charset="0"/>
                <a:cs typeface="Times New Roman" panose="02020603050405020304" pitchFamily="18" charset="0"/>
              </a:rPr>
              <a:t>Glencore </a:t>
            </a:r>
            <a:r>
              <a:rPr lang="en-CA" sz="1900" dirty="0">
                <a:latin typeface="Times New Roman" panose="02020603050405020304" pitchFamily="18" charset="0"/>
                <a:cs typeface="Times New Roman" panose="02020603050405020304" pitchFamily="18" charset="0"/>
              </a:rPr>
              <a:t>(Xstrata)</a:t>
            </a:r>
          </a:p>
          <a:p>
            <a:r>
              <a:rPr lang="en-CA" sz="1900" dirty="0">
                <a:latin typeface="Times New Roman" panose="02020603050405020304" pitchFamily="18" charset="0"/>
                <a:cs typeface="Times New Roman" panose="02020603050405020304" pitchFamily="18" charset="0"/>
              </a:rPr>
              <a:t>HP</a:t>
            </a:r>
          </a:p>
          <a:p>
            <a:r>
              <a:rPr lang="en-CA" sz="1900" dirty="0">
                <a:latin typeface="Times New Roman" panose="02020603050405020304" pitchFamily="18" charset="0"/>
                <a:cs typeface="Times New Roman" panose="02020603050405020304" pitchFamily="18" charset="0"/>
              </a:rPr>
              <a:t>Koch Industries Ltd.</a:t>
            </a:r>
          </a:p>
          <a:p>
            <a:r>
              <a:rPr lang="en-CA" sz="1900" dirty="0">
                <a:latin typeface="Times New Roman" panose="02020603050405020304" pitchFamily="18" charset="0"/>
                <a:cs typeface="Times New Roman" panose="02020603050405020304" pitchFamily="18" charset="0"/>
              </a:rPr>
              <a:t>Blackberry (when RIM)</a:t>
            </a:r>
          </a:p>
          <a:p>
            <a:r>
              <a:rPr lang="en-CA" sz="1900" dirty="0">
                <a:latin typeface="Times New Roman" panose="02020603050405020304" pitchFamily="18" charset="0"/>
                <a:cs typeface="Times New Roman" panose="02020603050405020304" pitchFamily="18" charset="0"/>
              </a:rPr>
              <a:t>Apple versus RIM</a:t>
            </a:r>
          </a:p>
          <a:p>
            <a:r>
              <a:rPr lang="en-CA" sz="1900" dirty="0">
                <a:latin typeface="Times New Roman" panose="02020603050405020304" pitchFamily="18" charset="0"/>
                <a:cs typeface="Times New Roman" panose="02020603050405020304" pitchFamily="18" charset="0"/>
              </a:rPr>
              <a:t>Nucor</a:t>
            </a:r>
          </a:p>
          <a:p>
            <a:r>
              <a:rPr lang="en-CA" sz="1900" dirty="0" smtClean="0">
                <a:latin typeface="Times New Roman" panose="02020603050405020304" pitchFamily="18" charset="0"/>
                <a:cs typeface="Times New Roman" panose="02020603050405020304" pitchFamily="18" charset="0"/>
              </a:rPr>
              <a:t>DSM</a:t>
            </a:r>
          </a:p>
          <a:p>
            <a:r>
              <a:rPr lang="en-CA" sz="1900" dirty="0" smtClean="0">
                <a:latin typeface="Times New Roman" panose="02020603050405020304" pitchFamily="18" charset="0"/>
                <a:cs typeface="Times New Roman" panose="02020603050405020304" pitchFamily="18" charset="0"/>
              </a:rPr>
              <a:t>Google</a:t>
            </a:r>
          </a:p>
          <a:p>
            <a:r>
              <a:rPr lang="en-CA" sz="1900" dirty="0" smtClean="0">
                <a:latin typeface="Times New Roman" panose="02020603050405020304" pitchFamily="18" charset="0"/>
                <a:cs typeface="Times New Roman" panose="02020603050405020304" pitchFamily="18" charset="0"/>
              </a:rPr>
              <a:t>Massey-Ferguson </a:t>
            </a:r>
            <a:endParaRPr lang="en-CA" sz="1900" dirty="0">
              <a:latin typeface="Times New Roman" panose="02020603050405020304" pitchFamily="18" charset="0"/>
              <a:cs typeface="Times New Roman" panose="02020603050405020304" pitchFamily="18" charset="0"/>
            </a:endParaRPr>
          </a:p>
          <a:p>
            <a:endParaRPr lang="en-CA" sz="1900" dirty="0" smtClean="0"/>
          </a:p>
          <a:p>
            <a:endParaRPr lang="en-CA"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4175412777"/>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a:t>
            </a:r>
            <a:br>
              <a:rPr lang="en-CA" dirty="0" smtClean="0"/>
            </a:br>
            <a:r>
              <a:rPr lang="en-CA" sz="1600" dirty="0" smtClean="0">
                <a:latin typeface="+mn-lt"/>
              </a:rPr>
              <a:t>Let us know what you think!</a:t>
            </a:r>
            <a:endParaRPr lang="en-CA" sz="1600" dirty="0">
              <a:latin typeface="+mn-lt"/>
            </a:endParaRPr>
          </a:p>
        </p:txBody>
      </p:sp>
      <p:sp>
        <p:nvSpPr>
          <p:cNvPr id="3" name="Slide Number Placeholder 2"/>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25135152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Input to the framework</a:t>
            </a:r>
            <a:endParaRPr lang="en-CA" dirty="0"/>
          </a:p>
        </p:txBody>
      </p:sp>
      <p:sp>
        <p:nvSpPr>
          <p:cNvPr id="3" name="Text Placeholder 2"/>
          <p:cNvSpPr>
            <a:spLocks noGrp="1"/>
          </p:cNvSpPr>
          <p:nvPr>
            <p:ph type="body" idx="1"/>
          </p:nvPr>
        </p:nvSpPr>
        <p:spPr/>
        <p:txBody>
          <a:bodyPr>
            <a:normAutofit/>
          </a:bodyPr>
          <a:lstStyle/>
          <a:p>
            <a:pPr algn="l"/>
            <a:r>
              <a:rPr lang="en-US" i="1" dirty="0"/>
              <a:t>White &amp; Partners, with a view to sharing successful policies and management practices with interested readers, is in the process of developing a generic </a:t>
            </a:r>
            <a:r>
              <a:rPr lang="en-US" i="1" dirty="0" smtClean="0"/>
              <a:t>framework for </a:t>
            </a:r>
            <a:r>
              <a:rPr lang="en-US" i="1" dirty="0"/>
              <a:t>the </a:t>
            </a:r>
            <a:r>
              <a:rPr lang="en-US" i="1" dirty="0" smtClean="0"/>
              <a:t>management of innovation. </a:t>
            </a:r>
          </a:p>
          <a:p>
            <a:pPr algn="l"/>
            <a:r>
              <a:rPr lang="en-US" i="1" dirty="0" smtClean="0"/>
              <a:t>What are </a:t>
            </a:r>
            <a:r>
              <a:rPr lang="en-US" i="1" dirty="0" smtClean="0"/>
              <a:t>the policies </a:t>
            </a:r>
            <a:r>
              <a:rPr lang="en-US" i="1" dirty="0"/>
              <a:t>and management practices </a:t>
            </a:r>
            <a:r>
              <a:rPr lang="en-US" i="1" dirty="0" smtClean="0"/>
              <a:t>common </a:t>
            </a:r>
            <a:r>
              <a:rPr lang="en-US" i="1" dirty="0"/>
              <a:t>to </a:t>
            </a:r>
            <a:r>
              <a:rPr lang="en-US" i="1" dirty="0" smtClean="0"/>
              <a:t>highly-innovative, idea-intensive </a:t>
            </a:r>
            <a:r>
              <a:rPr lang="en-US" i="1" dirty="0"/>
              <a:t>companies? </a:t>
            </a:r>
            <a:r>
              <a:rPr lang="en-US" i="1" dirty="0" smtClean="0"/>
              <a:t> We share our results to date. </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3455714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Booz&amp;co</a:t>
            </a:r>
            <a:r>
              <a:rPr lang="en-CA" dirty="0" smtClean="0"/>
              <a:t>. The 2013 Global Innovation Study</a:t>
            </a:r>
            <a:endParaRPr lang="en-CA" dirty="0"/>
          </a:p>
        </p:txBody>
      </p:sp>
      <p:sp>
        <p:nvSpPr>
          <p:cNvPr id="3" name="Content Placeholder 2"/>
          <p:cNvSpPr>
            <a:spLocks noGrp="1"/>
          </p:cNvSpPr>
          <p:nvPr>
            <p:ph idx="1"/>
          </p:nvPr>
        </p:nvSpPr>
        <p:spPr>
          <a:xfrm>
            <a:off x="680321" y="2336872"/>
            <a:ext cx="10641614" cy="4196931"/>
          </a:xfrm>
        </p:spPr>
        <p:txBody>
          <a:bodyPr>
            <a:normAutofit lnSpcReduction="10000"/>
          </a:bodyPr>
          <a:lstStyle/>
          <a:p>
            <a:pPr marL="0" indent="0">
              <a:buNone/>
            </a:pPr>
            <a:r>
              <a:rPr lang="en-US" dirty="0"/>
              <a:t>Booz&amp;co</a:t>
            </a:r>
            <a:r>
              <a:rPr lang="en-US" dirty="0"/>
              <a:t>. </a:t>
            </a:r>
            <a:r>
              <a:rPr lang="en-US" dirty="0" smtClean="0"/>
              <a:t>make </a:t>
            </a:r>
            <a:r>
              <a:rPr lang="en-US" dirty="0"/>
              <a:t>an insightful observation about </a:t>
            </a:r>
            <a:r>
              <a:rPr lang="en-US" dirty="0" smtClean="0"/>
              <a:t>innovation management. </a:t>
            </a:r>
            <a:endParaRPr lang="en-CA" dirty="0"/>
          </a:p>
          <a:p>
            <a:pPr lvl="1"/>
            <a:r>
              <a:rPr lang="en-US" i="1" dirty="0"/>
              <a:t>For the ninth year in a row, we have found no correlation between how much companies spend on R&amp;D and their financial performance.</a:t>
            </a:r>
            <a:endParaRPr lang="en-CA" i="1" dirty="0"/>
          </a:p>
          <a:p>
            <a:pPr lvl="1"/>
            <a:r>
              <a:rPr lang="en-US" i="1" dirty="0"/>
              <a:t>How companies spend their innovation dollars is much more important. Our studies have consistently shown that innovation investments in select capabilities, tools, talent, and culture which are tightly aligned with a business’s strategy are what drive sustained success. </a:t>
            </a:r>
            <a:endParaRPr lang="en-CA" i="1" dirty="0"/>
          </a:p>
          <a:p>
            <a:pPr marL="0" indent="0">
              <a:buNone/>
            </a:pPr>
            <a:r>
              <a:rPr lang="en-US" dirty="0"/>
              <a:t>These comments lead directly </a:t>
            </a:r>
            <a:r>
              <a:rPr lang="en-US" dirty="0" smtClean="0"/>
              <a:t>to the need to </a:t>
            </a:r>
            <a:r>
              <a:rPr lang="en-US" dirty="0"/>
              <a:t>develop </a:t>
            </a:r>
            <a:r>
              <a:rPr lang="en-US" dirty="0" smtClean="0"/>
              <a:t>a framework for the best practices for the management of innovation. </a:t>
            </a:r>
            <a:endParaRPr lang="en-US" dirty="0" smtClean="0"/>
          </a:p>
          <a:p>
            <a:pPr marL="0" indent="0">
              <a:buNone/>
            </a:pPr>
            <a:r>
              <a:rPr lang="en-US" dirty="0" smtClean="0"/>
              <a:t>The </a:t>
            </a:r>
            <a:r>
              <a:rPr lang="en-US" dirty="0" smtClean="0"/>
              <a:t>framework is </a:t>
            </a:r>
            <a:r>
              <a:rPr lang="en-US" dirty="0"/>
              <a:t>not </a:t>
            </a:r>
            <a:r>
              <a:rPr lang="en-US" dirty="0" smtClean="0"/>
              <a:t>based on any single-factor but </a:t>
            </a:r>
            <a:r>
              <a:rPr lang="en-US" dirty="0"/>
              <a:t>o</a:t>
            </a:r>
            <a:r>
              <a:rPr lang="en-US" dirty="0" smtClean="0"/>
              <a:t>n </a:t>
            </a:r>
            <a:r>
              <a:rPr lang="en-US" dirty="0"/>
              <a:t>multiple factors. </a:t>
            </a:r>
            <a:r>
              <a:rPr lang="en-US" dirty="0" smtClean="0"/>
              <a:t>But </a:t>
            </a:r>
            <a:r>
              <a:rPr lang="en-US" dirty="0"/>
              <a:t>which </a:t>
            </a:r>
            <a:r>
              <a:rPr lang="en-US" dirty="0" smtClean="0"/>
              <a:t>factors are the most important and how should they be deployed in any one organization? Each organization is different and requires its own set of solutions. There is no silver bullet!</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173939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57622501"/>
              </p:ext>
            </p:extLst>
          </p:nvPr>
        </p:nvGraphicFramePr>
        <p:xfrm>
          <a:off x="1458506" y="86636"/>
          <a:ext cx="8936721" cy="4077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632857" y="4646474"/>
            <a:ext cx="8392885" cy="1754326"/>
          </a:xfrm>
          <a:prstGeom prst="rect">
            <a:avLst/>
          </a:prstGeom>
          <a:noFill/>
        </p:spPr>
        <p:txBody>
          <a:bodyPr wrap="square" rtlCol="0">
            <a:spAutoFit/>
          </a:bodyPr>
          <a:lstStyle/>
          <a:p>
            <a:r>
              <a:rPr lang="en-US" dirty="0"/>
              <a:t>Our </a:t>
            </a:r>
            <a:r>
              <a:rPr lang="en-US" dirty="0" smtClean="0"/>
              <a:t>framework is </a:t>
            </a:r>
            <a:r>
              <a:rPr lang="en-US" dirty="0"/>
              <a:t>based on the hypothesis that effective management of </a:t>
            </a:r>
            <a:r>
              <a:rPr lang="en-US" dirty="0" smtClean="0"/>
              <a:t>innovation </a:t>
            </a:r>
            <a:r>
              <a:rPr lang="en-US" dirty="0"/>
              <a:t>gives rise to better-than-average financial </a:t>
            </a:r>
            <a:r>
              <a:rPr lang="en-US" dirty="0" smtClean="0"/>
              <a:t>performance over the long term. In turn, innovation brings results </a:t>
            </a:r>
            <a:r>
              <a:rPr lang="en-US" dirty="0"/>
              <a:t>in increased earnings and ultimately an increase in </a:t>
            </a:r>
            <a:r>
              <a:rPr lang="en-US" dirty="0" smtClean="0"/>
              <a:t>shareholder value, </a:t>
            </a:r>
            <a:r>
              <a:rPr lang="en-US" dirty="0"/>
              <a:t>albeit impacted by the whims and vagaries of the market as a whole and the overall economy</a:t>
            </a:r>
            <a:r>
              <a:rPr lang="en-US" dirty="0" smtClean="0"/>
              <a:t>. The simplicity of the framework belies the difficulty of doing it!</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21381068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Seven essential components for the successful management of innovation</a:t>
            </a:r>
            <a:endParaRPr lang="en-CA" dirty="0"/>
          </a:p>
        </p:txBody>
      </p:sp>
      <p:sp>
        <p:nvSpPr>
          <p:cNvPr id="3" name="Content Placeholder 2"/>
          <p:cNvSpPr>
            <a:spLocks noGrp="1"/>
          </p:cNvSpPr>
          <p:nvPr>
            <p:ph idx="1"/>
          </p:nvPr>
        </p:nvSpPr>
        <p:spPr>
          <a:xfrm>
            <a:off x="5303684" y="2633435"/>
            <a:ext cx="6658820" cy="3599313"/>
          </a:xfrm>
        </p:spPr>
        <p:txBody>
          <a:bodyPr/>
          <a:lstStyle/>
          <a:p>
            <a:r>
              <a:rPr lang="en-CA" dirty="0" smtClean="0"/>
              <a:t>1. Performance management</a:t>
            </a:r>
          </a:p>
          <a:p>
            <a:r>
              <a:rPr lang="en-CA" dirty="0" smtClean="0"/>
              <a:t>2. Communication</a:t>
            </a:r>
          </a:p>
          <a:p>
            <a:r>
              <a:rPr lang="en-CA" dirty="0" smtClean="0"/>
              <a:t>3. </a:t>
            </a:r>
            <a:r>
              <a:rPr lang="en-CA" dirty="0" smtClean="0"/>
              <a:t>Delivering reliability</a:t>
            </a:r>
            <a:endParaRPr lang="en-CA" dirty="0" smtClean="0"/>
          </a:p>
          <a:p>
            <a:r>
              <a:rPr lang="en-CA" dirty="0" smtClean="0"/>
              <a:t>4. Technology development and market shifts</a:t>
            </a:r>
          </a:p>
          <a:p>
            <a:r>
              <a:rPr lang="en-CA" dirty="0" smtClean="0"/>
              <a:t>5. Culture</a:t>
            </a:r>
          </a:p>
          <a:p>
            <a:r>
              <a:rPr lang="en-CA" dirty="0" smtClean="0"/>
              <a:t>6. Strategy</a:t>
            </a:r>
          </a:p>
          <a:p>
            <a:r>
              <a:rPr lang="en-CA" dirty="0" smtClean="0"/>
              <a:t>7. Organization</a:t>
            </a:r>
            <a:endParaRPr lang="en-CA" dirty="0"/>
          </a:p>
        </p:txBody>
      </p:sp>
      <p:sp>
        <p:nvSpPr>
          <p:cNvPr id="4" name="Text Placeholder 3"/>
          <p:cNvSpPr>
            <a:spLocks noGrp="1"/>
          </p:cNvSpPr>
          <p:nvPr>
            <p:ph type="body" sz="half" idx="2"/>
          </p:nvPr>
        </p:nvSpPr>
        <p:spPr/>
        <p:txBody>
          <a:bodyPr/>
          <a:lstStyle/>
          <a:p>
            <a:r>
              <a:rPr lang="en-CA" dirty="0" smtClean="0"/>
              <a:t>We have researched in-depth a small number of highly-innovative companies and found that there are specific characteristics – policies and management practices common to most - which lead to innovation. </a:t>
            </a:r>
          </a:p>
          <a:p>
            <a:r>
              <a:rPr lang="en-CA" dirty="0" smtClean="0"/>
              <a:t>Our in-depth research includes; Starbucks, Deere &amp; Co., GE, P&amp;G and 3M. </a:t>
            </a:r>
          </a:p>
          <a:p>
            <a:r>
              <a:rPr lang="en-CA" dirty="0" smtClean="0"/>
              <a:t>On the assumption that one learns from mistakes as well as successes, we have also researched; RIM (now Blackberry), Massey-Ferguson, and HP, amongst others.</a:t>
            </a:r>
            <a:endParaRPr lang="en-CA"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713039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Performance management</a:t>
            </a:r>
            <a:br>
              <a:rPr lang="en-CA" dirty="0" smtClean="0"/>
            </a:br>
            <a:endParaRPr lang="en-CA" sz="1600" dirty="0"/>
          </a:p>
        </p:txBody>
      </p:sp>
      <p:sp>
        <p:nvSpPr>
          <p:cNvPr id="3" name="Content Placeholder 2"/>
          <p:cNvSpPr>
            <a:spLocks noGrp="1"/>
          </p:cNvSpPr>
          <p:nvPr>
            <p:ph idx="1"/>
          </p:nvPr>
        </p:nvSpPr>
        <p:spPr/>
        <p:txBody>
          <a:bodyPr/>
          <a:lstStyle/>
          <a:p>
            <a:pPr lvl="0"/>
            <a:r>
              <a:rPr lang="en-US" b="1" dirty="0"/>
              <a:t>Strong financial performance</a:t>
            </a:r>
            <a:r>
              <a:rPr lang="en-US" dirty="0"/>
              <a:t> provides </a:t>
            </a:r>
            <a:r>
              <a:rPr lang="en-US" dirty="0" smtClean="0"/>
              <a:t>stakeholders with </a:t>
            </a:r>
            <a:r>
              <a:rPr lang="en-US" dirty="0"/>
              <a:t>a sense that </a:t>
            </a:r>
            <a:r>
              <a:rPr lang="en-US" dirty="0" smtClean="0"/>
              <a:t>the financial </a:t>
            </a:r>
            <a:r>
              <a:rPr lang="en-US" dirty="0"/>
              <a:t>house is in order and that investment decisions, while satisfying clearly-stated and </a:t>
            </a:r>
            <a:r>
              <a:rPr lang="en-US" dirty="0" smtClean="0"/>
              <a:t>broadly-understood criteria, </a:t>
            </a:r>
            <a:r>
              <a:rPr lang="en-US" dirty="0"/>
              <a:t>will be seriously considered for investment</a:t>
            </a:r>
            <a:r>
              <a:rPr lang="en-US" dirty="0" smtClean="0"/>
              <a:t>.</a:t>
            </a:r>
            <a:br>
              <a:rPr lang="en-US" dirty="0" smtClean="0"/>
            </a:br>
            <a:r>
              <a:rPr lang="en-US" sz="1600" dirty="0" smtClean="0">
                <a:solidFill>
                  <a:schemeClr val="bg1"/>
                </a:solidFill>
                <a:latin typeface="Times New Roman" panose="02020603050405020304" pitchFamily="18" charset="0"/>
                <a:cs typeface="Times New Roman" panose="02020603050405020304" pitchFamily="18" charset="0"/>
              </a:rPr>
              <a:t>Best example: Deere’s adoption of SVA</a:t>
            </a:r>
            <a:r>
              <a:rPr lang="en-US" dirty="0"/>
              <a:t/>
            </a:r>
            <a:br>
              <a:rPr lang="en-US" dirty="0"/>
            </a:br>
            <a:endParaRPr lang="en-CA" dirty="0"/>
          </a:p>
          <a:p>
            <a:r>
              <a:rPr lang="en-US" b="1" dirty="0"/>
              <a:t>A system of managing human resources</a:t>
            </a:r>
            <a:r>
              <a:rPr lang="en-US" dirty="0"/>
              <a:t> which aligns individuals with the corporate goals, measures individual and group performance, and provides fully transparent team-based rewards throughout the organization.</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7478521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Communication</a:t>
            </a:r>
            <a:br>
              <a:rPr lang="en-CA" dirty="0" smtClean="0"/>
            </a:br>
            <a:endParaRPr lang="en-CA" sz="1600" dirty="0"/>
          </a:p>
        </p:txBody>
      </p:sp>
      <p:sp>
        <p:nvSpPr>
          <p:cNvPr id="3" name="Content Placeholder 2"/>
          <p:cNvSpPr>
            <a:spLocks noGrp="1"/>
          </p:cNvSpPr>
          <p:nvPr>
            <p:ph idx="1"/>
          </p:nvPr>
        </p:nvSpPr>
        <p:spPr/>
        <p:txBody>
          <a:bodyPr>
            <a:normAutofit fontScale="92500" lnSpcReduction="20000"/>
          </a:bodyPr>
          <a:lstStyle/>
          <a:p>
            <a:pPr lvl="0"/>
            <a:r>
              <a:rPr lang="en-US" dirty="0"/>
              <a:t>A focus on </a:t>
            </a:r>
            <a:r>
              <a:rPr lang="en-US" b="1" dirty="0"/>
              <a:t>regular communication of corporate policies and management practices</a:t>
            </a:r>
            <a:r>
              <a:rPr lang="en-US" dirty="0"/>
              <a:t>, appointments and matters impacting individuals and groups within the organization. Making people </a:t>
            </a:r>
            <a:r>
              <a:rPr lang="en-US" dirty="0" smtClean="0"/>
              <a:t>aware </a:t>
            </a:r>
            <a:r>
              <a:rPr lang="en-US" dirty="0"/>
              <a:t>of new developments in the ‘how’ of management</a:t>
            </a:r>
            <a:r>
              <a:rPr lang="en-US" dirty="0" smtClean="0"/>
              <a:t>.</a:t>
            </a:r>
            <a:br>
              <a:rPr lang="en-US" dirty="0" smtClean="0"/>
            </a:br>
            <a:r>
              <a:rPr lang="en-US" sz="1700" dirty="0" smtClean="0">
                <a:solidFill>
                  <a:schemeClr val="bg1"/>
                </a:solidFill>
                <a:latin typeface="Times New Roman" panose="02020603050405020304" pitchFamily="18" charset="0"/>
                <a:cs typeface="Times New Roman" panose="02020603050405020304" pitchFamily="18" charset="0"/>
              </a:rPr>
              <a:t>Best example: Deere’s approach to communication.</a:t>
            </a:r>
            <a:r>
              <a:rPr lang="en-US" dirty="0"/>
              <a:t/>
            </a:r>
            <a:br>
              <a:rPr lang="en-US" dirty="0"/>
            </a:br>
            <a:endParaRPr lang="en-CA" dirty="0"/>
          </a:p>
          <a:p>
            <a:pPr lvl="0"/>
            <a:r>
              <a:rPr lang="en-US" dirty="0"/>
              <a:t>A company which values </a:t>
            </a:r>
            <a:r>
              <a:rPr lang="en-US" b="1" dirty="0"/>
              <a:t>broadly-based input into decision making</a:t>
            </a:r>
            <a:r>
              <a:rPr lang="en-US" dirty="0"/>
              <a:t> and values speed but not over careful evaluation of opportunities and risks.</a:t>
            </a:r>
            <a:br>
              <a:rPr lang="en-US" dirty="0"/>
            </a:br>
            <a:endParaRPr lang="en-CA" dirty="0"/>
          </a:p>
          <a:p>
            <a:pPr lvl="0"/>
            <a:r>
              <a:rPr lang="en-US" dirty="0"/>
              <a:t>Cohesion </a:t>
            </a:r>
            <a:r>
              <a:rPr lang="en-US" b="1" dirty="0"/>
              <a:t>and a commonly-held vision of the future</a:t>
            </a:r>
            <a:r>
              <a:rPr lang="en-US" dirty="0"/>
              <a:t> is facilitated by meetings/gatherings of senior managers at key points in </a:t>
            </a:r>
            <a:r>
              <a:rPr lang="en-US" dirty="0" smtClean="0"/>
              <a:t>their  </a:t>
            </a:r>
            <a:r>
              <a:rPr lang="en-US" dirty="0"/>
              <a:t>development </a:t>
            </a:r>
            <a:r>
              <a:rPr lang="en-US" dirty="0" smtClean="0"/>
              <a:t>and that of </a:t>
            </a:r>
            <a:r>
              <a:rPr lang="en-US" dirty="0"/>
              <a:t>the company</a:t>
            </a:r>
            <a:r>
              <a:rPr lang="en-US" dirty="0" smtClean="0"/>
              <a:t>.</a:t>
            </a:r>
            <a:br>
              <a:rPr lang="en-US" dirty="0" smtClean="0"/>
            </a:br>
            <a:r>
              <a:rPr lang="en-CA" sz="1700" dirty="0">
                <a:solidFill>
                  <a:schemeClr val="bg1"/>
                </a:solidFill>
                <a:latin typeface="Times New Roman" panose="02020603050405020304" pitchFamily="18" charset="0"/>
                <a:cs typeface="Times New Roman" panose="02020603050405020304" pitchFamily="18" charset="0"/>
              </a:rPr>
              <a:t>Best example; GE and its use of </a:t>
            </a:r>
            <a:r>
              <a:rPr lang="en-CA" sz="1700" dirty="0">
                <a:solidFill>
                  <a:schemeClr val="bg1"/>
                </a:solidFill>
                <a:latin typeface="Times New Roman" panose="02020603050405020304" pitchFamily="18" charset="0"/>
                <a:cs typeface="Times New Roman" panose="02020603050405020304" pitchFamily="18" charset="0"/>
              </a:rPr>
              <a:t>Crotonville</a:t>
            </a:r>
            <a:endParaRPr lang="en-CA" sz="1700"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9249561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a:t>
            </a:r>
            <a:r>
              <a:rPr lang="en-CA" dirty="0" smtClean="0"/>
              <a:t>Delivering reliability</a:t>
            </a:r>
            <a:endParaRPr lang="en-CA" dirty="0"/>
          </a:p>
        </p:txBody>
      </p:sp>
      <p:sp>
        <p:nvSpPr>
          <p:cNvPr id="3" name="Content Placeholder 2"/>
          <p:cNvSpPr>
            <a:spLocks noGrp="1"/>
          </p:cNvSpPr>
          <p:nvPr>
            <p:ph idx="1"/>
          </p:nvPr>
        </p:nvSpPr>
        <p:spPr/>
        <p:txBody>
          <a:bodyPr/>
          <a:lstStyle/>
          <a:p>
            <a:pPr lvl="0"/>
            <a:r>
              <a:rPr lang="en-US" dirty="0" smtClean="0"/>
              <a:t>Delivering </a:t>
            </a:r>
            <a:r>
              <a:rPr lang="en-US" dirty="0"/>
              <a:t>what </a:t>
            </a:r>
            <a:r>
              <a:rPr lang="en-US" dirty="0" smtClean="0"/>
              <a:t>the company says </a:t>
            </a:r>
            <a:r>
              <a:rPr lang="en-US" dirty="0"/>
              <a:t>it will deliver to customers thus </a:t>
            </a:r>
            <a:r>
              <a:rPr lang="en-US" b="1" dirty="0"/>
              <a:t>building a sense of trust between company and customer</a:t>
            </a:r>
            <a:r>
              <a:rPr lang="en-US" dirty="0"/>
              <a:t>. </a:t>
            </a:r>
            <a:r>
              <a:rPr lang="en-US" dirty="0" smtClean="0"/>
              <a:t/>
            </a:r>
            <a:br>
              <a:rPr lang="en-US" dirty="0" smtClean="0"/>
            </a:br>
            <a:r>
              <a:rPr lang="en-US" sz="1600" dirty="0" smtClean="0">
                <a:solidFill>
                  <a:schemeClr val="bg1"/>
                </a:solidFill>
                <a:latin typeface="Times New Roman" panose="02020603050405020304" pitchFamily="18" charset="0"/>
                <a:cs typeface="Times New Roman" panose="02020603050405020304" pitchFamily="18" charset="0"/>
              </a:rPr>
              <a:t>Best example: Deere’s customers are both dealers and workers of the land.</a:t>
            </a:r>
            <a:r>
              <a:rPr lang="en-US" dirty="0" smtClean="0"/>
              <a:t/>
            </a:r>
            <a:br>
              <a:rPr lang="en-US" dirty="0" smtClean="0"/>
            </a:br>
            <a:endParaRPr lang="en-CA" dirty="0"/>
          </a:p>
          <a:p>
            <a:r>
              <a:rPr lang="en-US" dirty="0"/>
              <a:t>The </a:t>
            </a:r>
            <a:r>
              <a:rPr lang="en-US" b="1" dirty="0"/>
              <a:t>delivery of reliable products</a:t>
            </a:r>
            <a:r>
              <a:rPr lang="en-US" dirty="0"/>
              <a:t> – products which perform under all likely situations.  </a:t>
            </a:r>
            <a:r>
              <a:rPr lang="en-US" dirty="0" smtClean="0"/>
              <a:t> </a:t>
            </a:r>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82740848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Technology development and market shifts</a:t>
            </a:r>
            <a:endParaRPr lang="en-CA" dirty="0"/>
          </a:p>
        </p:txBody>
      </p:sp>
      <p:sp>
        <p:nvSpPr>
          <p:cNvPr id="3" name="Content Placeholder 2"/>
          <p:cNvSpPr>
            <a:spLocks noGrp="1"/>
          </p:cNvSpPr>
          <p:nvPr>
            <p:ph idx="1"/>
          </p:nvPr>
        </p:nvSpPr>
        <p:spPr>
          <a:xfrm>
            <a:off x="680321" y="2336872"/>
            <a:ext cx="10994608" cy="4116681"/>
          </a:xfrm>
        </p:spPr>
        <p:txBody>
          <a:bodyPr>
            <a:normAutofit fontScale="92500" lnSpcReduction="10000"/>
          </a:bodyPr>
          <a:lstStyle/>
          <a:p>
            <a:pPr lvl="0"/>
            <a:r>
              <a:rPr lang="en-US" dirty="0"/>
              <a:t>A consistency in the </a:t>
            </a:r>
            <a:r>
              <a:rPr lang="en-US" b="1" dirty="0"/>
              <a:t>company’s spending and approach to </a:t>
            </a:r>
            <a:r>
              <a:rPr lang="en-US" b="1" dirty="0" smtClean="0"/>
              <a:t>investment in </a:t>
            </a:r>
            <a:r>
              <a:rPr lang="en-US" b="1" dirty="0"/>
              <a:t>R&amp;D</a:t>
            </a:r>
            <a:r>
              <a:rPr lang="en-US" dirty="0"/>
              <a:t>. People like to work for an organization which has a reputation for its ideas, its innovations. Spending </a:t>
            </a:r>
            <a:r>
              <a:rPr lang="en-US" dirty="0" smtClean="0"/>
              <a:t>on R&amp;D is one indication </a:t>
            </a:r>
            <a:r>
              <a:rPr lang="en-US" dirty="0"/>
              <a:t>of this commitment. </a:t>
            </a:r>
            <a:r>
              <a:rPr lang="en-US" i="1" dirty="0"/>
              <a:t/>
            </a:r>
            <a:br>
              <a:rPr lang="en-US" i="1" dirty="0"/>
            </a:br>
            <a:endParaRPr lang="en-CA" dirty="0"/>
          </a:p>
          <a:p>
            <a:r>
              <a:rPr lang="en-US" b="1" dirty="0"/>
              <a:t>Maintaining a watch on developments at the customer </a:t>
            </a:r>
            <a:r>
              <a:rPr lang="en-US" dirty="0" smtClean="0"/>
              <a:t>and </a:t>
            </a:r>
            <a:r>
              <a:rPr lang="en-US" b="1" dirty="0" smtClean="0"/>
              <a:t>end-user level</a:t>
            </a:r>
            <a:r>
              <a:rPr lang="en-US" dirty="0" smtClean="0"/>
              <a:t> </a:t>
            </a:r>
            <a:r>
              <a:rPr lang="en-US" dirty="0"/>
              <a:t>and carefully noting the demographic and economic shifts which eventually impact product/service </a:t>
            </a:r>
            <a:r>
              <a:rPr lang="en-US" dirty="0" smtClean="0"/>
              <a:t>demand.</a:t>
            </a:r>
            <a:br>
              <a:rPr lang="en-US" dirty="0" smtClean="0"/>
            </a:br>
            <a:r>
              <a:rPr lang="en-US" sz="1700" dirty="0" smtClean="0">
                <a:solidFill>
                  <a:schemeClr val="bg1"/>
                </a:solidFill>
                <a:latin typeface="Times New Roman" panose="02020603050405020304" pitchFamily="18" charset="0"/>
                <a:cs typeface="Times New Roman" panose="02020603050405020304" pitchFamily="18" charset="0"/>
              </a:rPr>
              <a:t>Best example: Starbucks controlled innovation</a:t>
            </a:r>
          </a:p>
          <a:p>
            <a:pPr lvl="0"/>
            <a:r>
              <a:rPr lang="en-US" dirty="0" smtClean="0"/>
              <a:t>Continually </a:t>
            </a:r>
            <a:r>
              <a:rPr lang="en-US" b="1" dirty="0"/>
              <a:t>monitoring competitor developments</a:t>
            </a:r>
            <a:r>
              <a:rPr lang="en-US" dirty="0"/>
              <a:t> and understanding the competitive situation globally. </a:t>
            </a:r>
            <a:r>
              <a:rPr lang="en-US" dirty="0" smtClean="0"/>
              <a:t/>
            </a:r>
            <a:br>
              <a:rPr lang="en-US" dirty="0" smtClean="0"/>
            </a:br>
            <a:r>
              <a:rPr lang="en-US" sz="1700" dirty="0" smtClean="0">
                <a:solidFill>
                  <a:schemeClr val="bg1"/>
                </a:solidFill>
                <a:latin typeface="Times New Roman" panose="02020603050405020304" pitchFamily="18" charset="0"/>
                <a:cs typeface="Times New Roman" panose="02020603050405020304" pitchFamily="18" charset="0"/>
              </a:rPr>
              <a:t>Worst example: RIM’s ignorance of Apple’s competitive actions</a:t>
            </a:r>
            <a:r>
              <a:rPr lang="en-US" dirty="0"/>
              <a:t/>
            </a:r>
            <a:br>
              <a:rPr lang="en-US" dirty="0"/>
            </a:br>
            <a:endParaRPr lang="en-CA" dirty="0"/>
          </a:p>
          <a:p>
            <a:pPr lvl="0"/>
            <a:r>
              <a:rPr lang="en-US" b="1" dirty="0"/>
              <a:t>Investing in new products/services</a:t>
            </a:r>
            <a:r>
              <a:rPr lang="en-US" dirty="0"/>
              <a:t> and less so in ‘legacy’ products. </a:t>
            </a:r>
            <a:r>
              <a:rPr lang="en-US" dirty="0" smtClean="0"/>
              <a:t/>
            </a:r>
            <a:br>
              <a:rPr lang="en-US" dirty="0" smtClean="0"/>
            </a:br>
            <a:r>
              <a:rPr lang="en-US" sz="1700" dirty="0" smtClean="0">
                <a:solidFill>
                  <a:schemeClr val="bg1"/>
                </a:solidFill>
                <a:latin typeface="Times New Roman" panose="02020603050405020304" pitchFamily="18" charset="0"/>
                <a:cs typeface="Times New Roman" panose="02020603050405020304" pitchFamily="18" charset="0"/>
              </a:rPr>
              <a:t>Best example: 3M and ‘explicit’ calls for innovation</a:t>
            </a:r>
            <a:endParaRPr lang="en-CA" sz="1700" dirty="0">
              <a:solidFill>
                <a:schemeClr val="bg1"/>
              </a:solidFill>
              <a:latin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28777510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TC104033917[[fn=Berlin]]</Template>
  <TotalTime>424</TotalTime>
  <Words>864</Words>
  <Application>Microsoft Office PowerPoint</Application>
  <PresentationFormat>Widescreen</PresentationFormat>
  <Paragraphs>110</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Trebuchet MS</vt:lpstr>
      <vt:lpstr>Berlin</vt:lpstr>
      <vt:lpstr>A FRAMEWORK FOR THE SUCCESSFUL MANAGEMENT OF INNOVATION  Seven essential components</vt:lpstr>
      <vt:lpstr>Input to the framework</vt:lpstr>
      <vt:lpstr>Booz&amp;co. The 2013 Global Innovation Study</vt:lpstr>
      <vt:lpstr>PowerPoint Presentation</vt:lpstr>
      <vt:lpstr>Seven essential components for the successful management of innovation</vt:lpstr>
      <vt:lpstr>1. Performance management </vt:lpstr>
      <vt:lpstr>2. Communication </vt:lpstr>
      <vt:lpstr>3. Delivering reliability</vt:lpstr>
      <vt:lpstr>4. Technology development and market shifts</vt:lpstr>
      <vt:lpstr>5. Culture </vt:lpstr>
      <vt:lpstr>6. Strategy </vt:lpstr>
      <vt:lpstr>7. Organization</vt:lpstr>
      <vt:lpstr>Companies reviewed most recently</vt:lpstr>
      <vt:lpstr>End Let us know what you think!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INNOVATION  Six essentials</dc:title>
  <dc:creator>Paul</dc:creator>
  <cp:lastModifiedBy>Paul</cp:lastModifiedBy>
  <cp:revision>52</cp:revision>
  <dcterms:created xsi:type="dcterms:W3CDTF">2014-09-10T12:59:31Z</dcterms:created>
  <dcterms:modified xsi:type="dcterms:W3CDTF">2015-11-20T20:33:57Z</dcterms:modified>
</cp:coreProperties>
</file>