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71" r:id="rId2"/>
    <p:sldId id="272" r:id="rId3"/>
    <p:sldId id="273" r:id="rId4"/>
    <p:sldId id="277" r:id="rId5"/>
    <p:sldId id="282" r:id="rId6"/>
    <p:sldId id="275" r:id="rId7"/>
    <p:sldId id="276" r:id="rId8"/>
    <p:sldId id="278" r:id="rId9"/>
    <p:sldId id="279" r:id="rId10"/>
    <p:sldId id="256" r:id="rId11"/>
    <p:sldId id="257" r:id="rId12"/>
    <p:sldId id="267" r:id="rId13"/>
    <p:sldId id="258" r:id="rId14"/>
    <p:sldId id="259" r:id="rId15"/>
    <p:sldId id="260" r:id="rId16"/>
    <p:sldId id="261" r:id="rId17"/>
    <p:sldId id="262" r:id="rId18"/>
    <p:sldId id="263" r:id="rId19"/>
    <p:sldId id="264" r:id="rId20"/>
    <p:sldId id="265" r:id="rId21"/>
    <p:sldId id="269" r:id="rId22"/>
    <p:sldId id="26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9" autoAdjust="0"/>
    <p:restoredTop sz="94660"/>
  </p:normalViewPr>
  <p:slideViewPr>
    <p:cSldViewPr snapToGrid="0">
      <p:cViewPr varScale="1">
        <p:scale>
          <a:sx n="82" d="100"/>
          <a:sy n="82" d="100"/>
        </p:scale>
        <p:origin x="120"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200" dirty="0">
                <a:latin typeface="Times New Roman" panose="02020603050405020304" pitchFamily="18" charset="0"/>
                <a:cs typeface="Times New Roman" panose="02020603050405020304" pitchFamily="18" charset="0"/>
              </a:rPr>
              <a:t>Return on assets versus number of employees</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multiLvlStrRef>
              <c:f>ME!$B$12:$C$16</c:f>
              <c:multiLvlStrCache>
                <c:ptCount val="5"/>
                <c:lvl>
                  <c:pt idx="0">
                    <c:v>Deere</c:v>
                  </c:pt>
                  <c:pt idx="1">
                    <c:v>3M</c:v>
                  </c:pt>
                  <c:pt idx="2">
                    <c:v>P&amp;G</c:v>
                  </c:pt>
                  <c:pt idx="3">
                    <c:v>Starbucks</c:v>
                  </c:pt>
                  <c:pt idx="4">
                    <c:v>GE</c:v>
                  </c:pt>
                </c:lvl>
                <c:lvl>
                  <c:pt idx="0">
                    <c:v>5.8</c:v>
                  </c:pt>
                  <c:pt idx="1">
                    <c:v>9.2</c:v>
                  </c:pt>
                  <c:pt idx="2">
                    <c:v>9.5</c:v>
                  </c:pt>
                  <c:pt idx="3">
                    <c:v>27.7</c:v>
                  </c:pt>
                  <c:pt idx="4">
                    <c:v>29.5</c:v>
                  </c:pt>
                </c:lvl>
              </c:multiLvlStrCache>
            </c:multiLvlStrRef>
          </c:cat>
          <c:val>
            <c:numRef>
              <c:f>ME!$D$12:$D$16</c:f>
              <c:numCache>
                <c:formatCode>0.00%</c:formatCode>
                <c:ptCount val="5"/>
                <c:pt idx="0">
                  <c:v>3.04E-2</c:v>
                </c:pt>
                <c:pt idx="1">
                  <c:v>0.13189999999999999</c:v>
                </c:pt>
                <c:pt idx="2">
                  <c:v>7.3599999999999999E-2</c:v>
                </c:pt>
                <c:pt idx="3">
                  <c:v>0.1699</c:v>
                </c:pt>
                <c:pt idx="4">
                  <c:v>1.7600000000000001E-2</c:v>
                </c:pt>
              </c:numCache>
            </c:numRef>
          </c:val>
          <c:extLst>
            <c:ext xmlns:c16="http://schemas.microsoft.com/office/drawing/2014/chart" uri="{C3380CC4-5D6E-409C-BE32-E72D297353CC}">
              <c16:uniqueId val="{00000000-5BA7-45FE-8D2C-548385BFF963}"/>
            </c:ext>
          </c:extLst>
        </c:ser>
        <c:dLbls>
          <c:showLegendKey val="0"/>
          <c:showVal val="0"/>
          <c:showCatName val="0"/>
          <c:showSerName val="0"/>
          <c:showPercent val="0"/>
          <c:showBubbleSize val="0"/>
        </c:dLbls>
        <c:gapWidth val="100"/>
        <c:overlap val="-24"/>
        <c:axId val="469788176"/>
        <c:axId val="469784240"/>
      </c:barChart>
      <c:catAx>
        <c:axId val="469788176"/>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469784240"/>
        <c:crosses val="autoZero"/>
        <c:auto val="1"/>
        <c:lblAlgn val="ctr"/>
        <c:lblOffset val="100"/>
        <c:noMultiLvlLbl val="0"/>
      </c:catAx>
      <c:valAx>
        <c:axId val="469784240"/>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469788176"/>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200" dirty="0">
                <a:latin typeface="Times New Roman" panose="02020603050405020304" pitchFamily="18" charset="0"/>
                <a:cs typeface="Times New Roman" panose="02020603050405020304" pitchFamily="18" charset="0"/>
              </a:rPr>
              <a:t>Return on assets and return on equity by company</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v>Return on assets</c:v>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ME!$C$5:$C$9</c:f>
              <c:strCache>
                <c:ptCount val="5"/>
                <c:pt idx="0">
                  <c:v>Deere</c:v>
                </c:pt>
                <c:pt idx="1">
                  <c:v>3M</c:v>
                </c:pt>
                <c:pt idx="2">
                  <c:v>P&amp;G</c:v>
                </c:pt>
                <c:pt idx="3">
                  <c:v>Starbucks</c:v>
                </c:pt>
                <c:pt idx="4">
                  <c:v>GE</c:v>
                </c:pt>
              </c:strCache>
            </c:strRef>
          </c:cat>
          <c:val>
            <c:numRef>
              <c:f>ME!$D$5:$D$9</c:f>
              <c:numCache>
                <c:formatCode>0.00%</c:formatCode>
                <c:ptCount val="5"/>
                <c:pt idx="0">
                  <c:v>3.04E-2</c:v>
                </c:pt>
                <c:pt idx="1">
                  <c:v>0.13189999999999999</c:v>
                </c:pt>
                <c:pt idx="2">
                  <c:v>7.3599999999999999E-2</c:v>
                </c:pt>
                <c:pt idx="3">
                  <c:v>0.1699</c:v>
                </c:pt>
                <c:pt idx="4">
                  <c:v>1.7600000000000001E-2</c:v>
                </c:pt>
              </c:numCache>
            </c:numRef>
          </c:val>
          <c:extLst>
            <c:ext xmlns:c16="http://schemas.microsoft.com/office/drawing/2014/chart" uri="{C3380CC4-5D6E-409C-BE32-E72D297353CC}">
              <c16:uniqueId val="{00000000-8B98-4986-95FC-7AEB26E0759F}"/>
            </c:ext>
          </c:extLst>
        </c:ser>
        <c:ser>
          <c:idx val="1"/>
          <c:order val="1"/>
          <c:tx>
            <c:v>Return on equity</c:v>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ME!$C$5:$C$9</c:f>
              <c:strCache>
                <c:ptCount val="5"/>
                <c:pt idx="0">
                  <c:v>Deere</c:v>
                </c:pt>
                <c:pt idx="1">
                  <c:v>3M</c:v>
                </c:pt>
                <c:pt idx="2">
                  <c:v>P&amp;G</c:v>
                </c:pt>
                <c:pt idx="3">
                  <c:v>Starbucks</c:v>
                </c:pt>
                <c:pt idx="4">
                  <c:v>GE</c:v>
                </c:pt>
              </c:strCache>
            </c:strRef>
          </c:cat>
          <c:val>
            <c:numRef>
              <c:f>ME!$E$5:$E$9</c:f>
              <c:numCache>
                <c:formatCode>0.00%</c:formatCode>
                <c:ptCount val="5"/>
                <c:pt idx="0">
                  <c:v>0.26790000000000003</c:v>
                </c:pt>
                <c:pt idx="1">
                  <c:v>0.4536</c:v>
                </c:pt>
                <c:pt idx="2">
                  <c:v>0.1782</c:v>
                </c:pt>
                <c:pt idx="3">
                  <c:v>0.50849999999999995</c:v>
                </c:pt>
                <c:pt idx="4">
                  <c:v>8.4500000000000006E-2</c:v>
                </c:pt>
              </c:numCache>
            </c:numRef>
          </c:val>
          <c:extLst>
            <c:ext xmlns:c16="http://schemas.microsoft.com/office/drawing/2014/chart" uri="{C3380CC4-5D6E-409C-BE32-E72D297353CC}">
              <c16:uniqueId val="{00000001-8B98-4986-95FC-7AEB26E0759F}"/>
            </c:ext>
          </c:extLst>
        </c:ser>
        <c:dLbls>
          <c:showLegendKey val="0"/>
          <c:showVal val="0"/>
          <c:showCatName val="0"/>
          <c:showSerName val="0"/>
          <c:showPercent val="0"/>
          <c:showBubbleSize val="0"/>
        </c:dLbls>
        <c:gapWidth val="100"/>
        <c:overlap val="-24"/>
        <c:axId val="252259824"/>
        <c:axId val="252257200"/>
      </c:barChart>
      <c:catAx>
        <c:axId val="25225982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252257200"/>
        <c:crosses val="autoZero"/>
        <c:auto val="1"/>
        <c:lblAlgn val="ctr"/>
        <c:lblOffset val="100"/>
        <c:noMultiLvlLbl val="0"/>
      </c:catAx>
      <c:valAx>
        <c:axId val="252257200"/>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2522598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3"/>
    </mc:Choice>
    <mc:Fallback>
      <c:style val="43"/>
    </mc:Fallback>
  </mc:AlternateContent>
  <c:clrMapOvr bg1="lt1" tx1="dk1" bg2="lt2" tx2="dk2" accent1="accent1" accent2="accent2" accent3="accent3" accent4="accent4" accent5="accent5" accent6="accent6" hlink="hlink" folHlink="folHlink"/>
  <c:chart>
    <c:title>
      <c:tx>
        <c:rich>
          <a:bodyPr/>
          <a:lstStyle/>
          <a:p>
            <a:pPr>
              <a:defRPr/>
            </a:pPr>
            <a:r>
              <a:rPr lang="en-US" sz="1200">
                <a:latin typeface="Times New Roman" panose="02020603050405020304" pitchFamily="18" charset="0"/>
                <a:cs typeface="Times New Roman" panose="02020603050405020304" pitchFamily="18" charset="0"/>
              </a:rPr>
              <a:t>Factors of Greatest Importance to 3m's Innovative Culture. A comparison</a:t>
            </a:r>
            <a:r>
              <a:rPr lang="en-US" sz="1200" baseline="0">
                <a:latin typeface="Times New Roman" panose="02020603050405020304" pitchFamily="18" charset="0"/>
                <a:cs typeface="Times New Roman" panose="02020603050405020304" pitchFamily="18" charset="0"/>
              </a:rPr>
              <a:t> wth Best of Breed</a:t>
            </a:r>
            <a:endParaRPr lang="en-US" sz="1200">
              <a:latin typeface="Times New Roman" panose="02020603050405020304" pitchFamily="18" charset="0"/>
              <a:cs typeface="Times New Roman" panose="02020603050405020304" pitchFamily="18" charset="0"/>
            </a:endParaRPr>
          </a:p>
        </c:rich>
      </c:tx>
      <c:overlay val="0"/>
    </c:title>
    <c:autoTitleDeleted val="0"/>
    <c:plotArea>
      <c:layout/>
      <c:barChart>
        <c:barDir val="bar"/>
        <c:grouping val="clustered"/>
        <c:varyColors val="0"/>
        <c:ser>
          <c:idx val="0"/>
          <c:order val="0"/>
          <c:tx>
            <c:v>3M's rating</c:v>
          </c:tx>
          <c:invertIfNegative val="0"/>
          <c:cat>
            <c:multiLvlStrRef>
              <c:f>Sheet1!$H$10:$I$18</c:f>
              <c:multiLvlStrCache>
                <c:ptCount val="9"/>
                <c:lvl>
                  <c:pt idx="0">
                    <c:v>Tolerance of mavericks.</c:v>
                  </c:pt>
                  <c:pt idx="1">
                    <c:v>People and their interactions</c:v>
                  </c:pt>
                  <c:pt idx="2">
                    <c:v>Intra-firm communications formality.</c:v>
                  </c:pt>
                  <c:pt idx="3">
                    <c:v>Use of work independent work groups.</c:v>
                  </c:pt>
                  <c:pt idx="4">
                    <c:v>Decision making is broadly based.</c:v>
                  </c:pt>
                  <c:pt idx="5">
                    <c:v>Formality of decision process.</c:v>
                  </c:pt>
                  <c:pt idx="6">
                    <c:v>Rewards for innovation.</c:v>
                  </c:pt>
                  <c:pt idx="7">
                    <c:v>Innovative tradition.</c:v>
                  </c:pt>
                  <c:pt idx="8">
                    <c:v>R&amp;D budget levels.</c:v>
                  </c:pt>
                </c:lvl>
                <c:lvl>
                  <c:pt idx="0">
                    <c:v>3</c:v>
                  </c:pt>
                  <c:pt idx="1">
                    <c:v>6</c:v>
                  </c:pt>
                  <c:pt idx="2">
                    <c:v>10</c:v>
                  </c:pt>
                  <c:pt idx="3">
                    <c:v>11</c:v>
                  </c:pt>
                  <c:pt idx="4">
                    <c:v>12</c:v>
                  </c:pt>
                  <c:pt idx="5">
                    <c:v>13</c:v>
                  </c:pt>
                  <c:pt idx="6">
                    <c:v>14</c:v>
                  </c:pt>
                  <c:pt idx="7">
                    <c:v>22</c:v>
                  </c:pt>
                  <c:pt idx="8">
                    <c:v>23</c:v>
                  </c:pt>
                </c:lvl>
              </c:multiLvlStrCache>
            </c:multiLvlStrRef>
          </c:cat>
          <c:val>
            <c:numRef>
              <c:f>Sheet1!$J$10:$J$18</c:f>
              <c:numCache>
                <c:formatCode>General</c:formatCode>
                <c:ptCount val="9"/>
                <c:pt idx="0">
                  <c:v>-5</c:v>
                </c:pt>
                <c:pt idx="1">
                  <c:v>5</c:v>
                </c:pt>
                <c:pt idx="2">
                  <c:v>-5</c:v>
                </c:pt>
                <c:pt idx="3">
                  <c:v>-5</c:v>
                </c:pt>
                <c:pt idx="4">
                  <c:v>5</c:v>
                </c:pt>
                <c:pt idx="5">
                  <c:v>5</c:v>
                </c:pt>
                <c:pt idx="6">
                  <c:v>-5</c:v>
                </c:pt>
                <c:pt idx="7">
                  <c:v>5</c:v>
                </c:pt>
                <c:pt idx="8">
                  <c:v>5</c:v>
                </c:pt>
              </c:numCache>
            </c:numRef>
          </c:val>
          <c:extLst>
            <c:ext xmlns:c16="http://schemas.microsoft.com/office/drawing/2014/chart" uri="{C3380CC4-5D6E-409C-BE32-E72D297353CC}">
              <c16:uniqueId val="{00000000-AB8E-4319-B681-D641B32E40A7}"/>
            </c:ext>
          </c:extLst>
        </c:ser>
        <c:ser>
          <c:idx val="1"/>
          <c:order val="1"/>
          <c:tx>
            <c:v>Best of Breed</c:v>
          </c:tx>
          <c:invertIfNegative val="0"/>
          <c:cat>
            <c:multiLvlStrRef>
              <c:f>Sheet1!$H$10:$I$18</c:f>
              <c:multiLvlStrCache>
                <c:ptCount val="9"/>
                <c:lvl>
                  <c:pt idx="0">
                    <c:v>Tolerance of mavericks.</c:v>
                  </c:pt>
                  <c:pt idx="1">
                    <c:v>People and their interactions</c:v>
                  </c:pt>
                  <c:pt idx="2">
                    <c:v>Intra-firm communications formality.</c:v>
                  </c:pt>
                  <c:pt idx="3">
                    <c:v>Use of work independent work groups.</c:v>
                  </c:pt>
                  <c:pt idx="4">
                    <c:v>Decision making is broadly based.</c:v>
                  </c:pt>
                  <c:pt idx="5">
                    <c:v>Formality of decision process.</c:v>
                  </c:pt>
                  <c:pt idx="6">
                    <c:v>Rewards for innovation.</c:v>
                  </c:pt>
                  <c:pt idx="7">
                    <c:v>Innovative tradition.</c:v>
                  </c:pt>
                  <c:pt idx="8">
                    <c:v>R&amp;D budget levels.</c:v>
                  </c:pt>
                </c:lvl>
                <c:lvl>
                  <c:pt idx="0">
                    <c:v>3</c:v>
                  </c:pt>
                  <c:pt idx="1">
                    <c:v>6</c:v>
                  </c:pt>
                  <c:pt idx="2">
                    <c:v>10</c:v>
                  </c:pt>
                  <c:pt idx="3">
                    <c:v>11</c:v>
                  </c:pt>
                  <c:pt idx="4">
                    <c:v>12</c:v>
                  </c:pt>
                  <c:pt idx="5">
                    <c:v>13</c:v>
                  </c:pt>
                  <c:pt idx="6">
                    <c:v>14</c:v>
                  </c:pt>
                  <c:pt idx="7">
                    <c:v>22</c:v>
                  </c:pt>
                  <c:pt idx="8">
                    <c:v>23</c:v>
                  </c:pt>
                </c:lvl>
              </c:multiLvlStrCache>
            </c:multiLvlStrRef>
          </c:cat>
          <c:val>
            <c:numRef>
              <c:f>Sheet1!$K$10:$K$18</c:f>
              <c:numCache>
                <c:formatCode>General</c:formatCode>
                <c:ptCount val="9"/>
                <c:pt idx="0">
                  <c:v>-4</c:v>
                </c:pt>
                <c:pt idx="1">
                  <c:v>5</c:v>
                </c:pt>
                <c:pt idx="2">
                  <c:v>-4</c:v>
                </c:pt>
                <c:pt idx="3">
                  <c:v>-5</c:v>
                </c:pt>
                <c:pt idx="4">
                  <c:v>5</c:v>
                </c:pt>
                <c:pt idx="5">
                  <c:v>5</c:v>
                </c:pt>
                <c:pt idx="6">
                  <c:v>-4</c:v>
                </c:pt>
                <c:pt idx="7">
                  <c:v>5</c:v>
                </c:pt>
                <c:pt idx="8">
                  <c:v>4</c:v>
                </c:pt>
              </c:numCache>
            </c:numRef>
          </c:val>
          <c:extLst>
            <c:ext xmlns:c16="http://schemas.microsoft.com/office/drawing/2014/chart" uri="{C3380CC4-5D6E-409C-BE32-E72D297353CC}">
              <c16:uniqueId val="{00000001-AB8E-4319-B681-D641B32E40A7}"/>
            </c:ext>
          </c:extLst>
        </c:ser>
        <c:dLbls>
          <c:showLegendKey val="0"/>
          <c:showVal val="0"/>
          <c:showCatName val="0"/>
          <c:showSerName val="0"/>
          <c:showPercent val="0"/>
          <c:showBubbleSize val="0"/>
        </c:dLbls>
        <c:gapWidth val="150"/>
        <c:axId val="349593080"/>
        <c:axId val="349594648"/>
      </c:barChart>
      <c:catAx>
        <c:axId val="349593080"/>
        <c:scaling>
          <c:orientation val="maxMin"/>
        </c:scaling>
        <c:delete val="0"/>
        <c:axPos val="l"/>
        <c:majorGridlines/>
        <c:title>
          <c:tx>
            <c:rich>
              <a:bodyPr/>
              <a:lstStyle/>
              <a:p>
                <a:pPr>
                  <a:defRPr/>
                </a:pPr>
                <a:r>
                  <a:rPr lang="en-US"/>
                  <a:t>Factor #</a:t>
                </a:r>
              </a:p>
            </c:rich>
          </c:tx>
          <c:overlay val="0"/>
        </c:title>
        <c:numFmt formatCode="General" sourceLinked="0"/>
        <c:majorTickMark val="out"/>
        <c:minorTickMark val="none"/>
        <c:tickLblPos val="low"/>
        <c:crossAx val="349594648"/>
        <c:crosses val="autoZero"/>
        <c:auto val="1"/>
        <c:lblAlgn val="ctr"/>
        <c:lblOffset val="100"/>
        <c:noMultiLvlLbl val="0"/>
      </c:catAx>
      <c:valAx>
        <c:axId val="349594648"/>
        <c:scaling>
          <c:orientation val="minMax"/>
        </c:scaling>
        <c:delete val="0"/>
        <c:axPos val="t"/>
        <c:majorGridlines/>
        <c:numFmt formatCode="General" sourceLinked="1"/>
        <c:majorTickMark val="out"/>
        <c:minorTickMark val="none"/>
        <c:tickLblPos val="nextTo"/>
        <c:crossAx val="349593080"/>
        <c:crosses val="autoZero"/>
        <c:crossBetween val="between"/>
      </c:valAx>
    </c:plotArea>
    <c:legend>
      <c:legendPos val="t"/>
      <c:overlay val="0"/>
    </c:legend>
    <c:plotVisOnly val="1"/>
    <c:dispBlanksAs val="gap"/>
    <c:showDLblsOverMax val="0"/>
  </c:chart>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A1D1B2-5E54-4376-AD4F-A5A86A0E89BF}"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CA"/>
        </a:p>
      </dgm:t>
    </dgm:pt>
    <dgm:pt modelId="{1A3B8520-40E7-459A-B8A6-D0671E785377}">
      <dgm:prSet phldrT="[Text]"/>
      <dgm:spPr>
        <a:xfrm>
          <a:off x="351126" y="1776806"/>
          <a:ext cx="1402691" cy="557804"/>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CA">
              <a:solidFill>
                <a:sysClr val="window" lastClr="FFFFFF"/>
              </a:solidFill>
              <a:latin typeface="Calibri" panose="020F0502020204030204"/>
              <a:ea typeface="+mn-ea"/>
              <a:cs typeface="+mn-cs"/>
            </a:rPr>
            <a:t>Effective management of innovation</a:t>
          </a:r>
        </a:p>
      </dgm:t>
    </dgm:pt>
    <dgm:pt modelId="{86D30645-C2EB-4358-A11E-B9C4F61F7977}" type="parTrans" cxnId="{F1465ABF-143E-4095-AA78-49C434116AB8}">
      <dgm:prSet/>
      <dgm:spPr/>
      <dgm:t>
        <a:bodyPr/>
        <a:lstStyle/>
        <a:p>
          <a:endParaRPr lang="en-CA"/>
        </a:p>
      </dgm:t>
    </dgm:pt>
    <dgm:pt modelId="{16AD8CF2-FB65-43BC-85DB-C4D05933FC90}" type="sibTrans" cxnId="{F1465ABF-143E-4095-AA78-49C434116AB8}">
      <dgm:prSet/>
      <dgm:spPr>
        <a:xfrm>
          <a:off x="883264" y="1049786"/>
          <a:ext cx="1761494" cy="1761494"/>
        </a:xfrm>
        <a:solidFill>
          <a:srgbClr val="5B9BD5">
            <a:tint val="60000"/>
            <a:hueOff val="0"/>
            <a:satOff val="0"/>
            <a:lumOff val="0"/>
            <a:alphaOff val="0"/>
          </a:srgbClr>
        </a:solidFill>
        <a:ln>
          <a:noFill/>
        </a:ln>
        <a:effectLst/>
      </dgm:spPr>
      <dgm:t>
        <a:bodyPr/>
        <a:lstStyle/>
        <a:p>
          <a:endParaRPr lang="en-CA"/>
        </a:p>
      </dgm:t>
    </dgm:pt>
    <dgm:pt modelId="{13E7CC25-DC5D-43E0-8F1C-510371434F33}">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pPr marL="114300" indent="0" defTabSz="533400">
            <a:lnSpc>
              <a:spcPct val="90000"/>
            </a:lnSpc>
            <a:spcBef>
              <a:spcPct val="0"/>
            </a:spcBef>
            <a:spcAft>
              <a:spcPct val="15000"/>
            </a:spcAft>
            <a:buNone/>
          </a:pPr>
          <a:endParaRPr lang="en-CA" sz="1200" dirty="0">
            <a:solidFill>
              <a:sysClr val="windowText" lastClr="000000">
                <a:hueOff val="0"/>
                <a:satOff val="0"/>
                <a:lumOff val="0"/>
                <a:alphaOff val="0"/>
              </a:sysClr>
            </a:solidFill>
            <a:latin typeface="Calibri" panose="020F0502020204030204"/>
            <a:ea typeface="+mn-ea"/>
            <a:cs typeface="+mn-cs"/>
          </a:endParaRPr>
        </a:p>
      </dgm:t>
    </dgm:pt>
    <dgm:pt modelId="{DF8E2E00-63A3-4A6D-AA52-D7D96E05A007}" type="parTrans" cxnId="{A6552A45-9F81-4344-9F4E-2B3AB0A3828C}">
      <dgm:prSet/>
      <dgm:spPr/>
      <dgm:t>
        <a:bodyPr/>
        <a:lstStyle/>
        <a:p>
          <a:endParaRPr lang="en-CA"/>
        </a:p>
      </dgm:t>
    </dgm:pt>
    <dgm:pt modelId="{BAB963E3-EB43-4DA0-A9E5-0EE2C9C08F53}" type="sibTrans" cxnId="{A6552A45-9F81-4344-9F4E-2B3AB0A3828C}">
      <dgm:prSet/>
      <dgm:spPr/>
      <dgm:t>
        <a:bodyPr/>
        <a:lstStyle/>
        <a:p>
          <a:endParaRPr lang="en-CA"/>
        </a:p>
      </dgm:t>
    </dgm:pt>
    <dgm:pt modelId="{5B2035AE-A25A-436F-B294-7397D62A363F}">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pPr marL="114300" indent="0" defTabSz="533400">
            <a:lnSpc>
              <a:spcPct val="90000"/>
            </a:lnSpc>
            <a:spcBef>
              <a:spcPct val="0"/>
            </a:spcBef>
            <a:spcAft>
              <a:spcPct val="15000"/>
            </a:spcAft>
            <a:buNone/>
          </a:pPr>
          <a:r>
            <a:rPr lang="en-CA" sz="1200" dirty="0">
              <a:solidFill>
                <a:sysClr val="windowText" lastClr="000000">
                  <a:hueOff val="0"/>
                  <a:satOff val="0"/>
                  <a:lumOff val="0"/>
                  <a:alphaOff val="0"/>
                </a:sysClr>
              </a:solidFill>
              <a:latin typeface="Calibri" panose="020F0502020204030204"/>
              <a:ea typeface="+mn-ea"/>
              <a:cs typeface="+mn-cs"/>
            </a:rPr>
            <a:t>Financial and human resource management</a:t>
          </a:r>
        </a:p>
      </dgm:t>
    </dgm:pt>
    <dgm:pt modelId="{E99264B2-C573-4BBA-B9BF-5F02850F1075}" type="parTrans" cxnId="{11956519-3FCC-438F-8982-C7F283C8F1E6}">
      <dgm:prSet/>
      <dgm:spPr/>
      <dgm:t>
        <a:bodyPr/>
        <a:lstStyle/>
        <a:p>
          <a:endParaRPr lang="en-CA"/>
        </a:p>
      </dgm:t>
    </dgm:pt>
    <dgm:pt modelId="{10E6471F-D16D-4F6B-9262-8F7B5A36EE97}" type="sibTrans" cxnId="{11956519-3FCC-438F-8982-C7F283C8F1E6}">
      <dgm:prSet/>
      <dgm:spPr/>
      <dgm:t>
        <a:bodyPr/>
        <a:lstStyle/>
        <a:p>
          <a:endParaRPr lang="en-CA"/>
        </a:p>
      </dgm:t>
    </dgm:pt>
    <dgm:pt modelId="{E2B43349-08F3-4E66-8A6B-D16EBD93ED06}">
      <dgm:prSet phldrT="[Text]"/>
      <dgm:spPr>
        <a:xfrm>
          <a:off x="2379115" y="475264"/>
          <a:ext cx="1402691" cy="557804"/>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CA">
              <a:solidFill>
                <a:sysClr val="window" lastClr="FFFFFF"/>
              </a:solidFill>
              <a:latin typeface="Calibri" panose="020F0502020204030204"/>
              <a:ea typeface="+mn-ea"/>
              <a:cs typeface="+mn-cs"/>
            </a:rPr>
            <a:t>Financial performance</a:t>
          </a:r>
        </a:p>
      </dgm:t>
    </dgm:pt>
    <dgm:pt modelId="{5941401B-12C8-4764-8AF4-EE55555CAFC0}" type="parTrans" cxnId="{FCD54B6A-5E2E-48DB-9BB8-8E066A67CDA2}">
      <dgm:prSet/>
      <dgm:spPr/>
      <dgm:t>
        <a:bodyPr/>
        <a:lstStyle/>
        <a:p>
          <a:endParaRPr lang="en-CA"/>
        </a:p>
      </dgm:t>
    </dgm:pt>
    <dgm:pt modelId="{0D0FAA0F-7A0F-438C-9408-7BF8EBB87512}" type="sibTrans" cxnId="{FCD54B6A-5E2E-48DB-9BB8-8E066A67CDA2}">
      <dgm:prSet/>
      <dgm:spPr>
        <a:xfrm>
          <a:off x="2898103" y="-52439"/>
          <a:ext cx="1963131" cy="1963131"/>
        </a:xfrm>
        <a:solidFill>
          <a:srgbClr val="5B9BD5">
            <a:tint val="60000"/>
            <a:hueOff val="0"/>
            <a:satOff val="0"/>
            <a:lumOff val="0"/>
            <a:alphaOff val="0"/>
          </a:srgbClr>
        </a:solidFill>
        <a:ln>
          <a:noFill/>
        </a:ln>
        <a:effectLst/>
      </dgm:spPr>
      <dgm:t>
        <a:bodyPr/>
        <a:lstStyle/>
        <a:p>
          <a:endParaRPr lang="en-CA"/>
        </a:p>
      </dgm:t>
    </dgm:pt>
    <dgm:pt modelId="{22A6288A-4F8A-4FF1-90B5-AC5CCE71281A}">
      <dgm:prSet phldrT="[Text]" custT="1"/>
      <dgm:spPr>
        <a:xfrm>
          <a:off x="2028442"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a:solidFill>
                <a:sysClr val="windowText" lastClr="000000">
                  <a:hueOff val="0"/>
                  <a:satOff val="0"/>
                  <a:lumOff val="0"/>
                  <a:alphaOff val="0"/>
                </a:sysClr>
              </a:solidFill>
              <a:latin typeface="Calibri" panose="020F0502020204030204"/>
              <a:ea typeface="+mn-ea"/>
              <a:cs typeface="+mn-cs"/>
            </a:rPr>
            <a:t>Growth</a:t>
          </a:r>
        </a:p>
      </dgm:t>
    </dgm:pt>
    <dgm:pt modelId="{FF78B202-6E24-4870-A4EE-3703D48AE0E6}" type="parTrans" cxnId="{91678FF7-A03F-4E23-AC4A-C12725BCEF76}">
      <dgm:prSet/>
      <dgm:spPr/>
      <dgm:t>
        <a:bodyPr/>
        <a:lstStyle/>
        <a:p>
          <a:endParaRPr lang="en-CA"/>
        </a:p>
      </dgm:t>
    </dgm:pt>
    <dgm:pt modelId="{1B8B1BED-0BE3-403C-9FE7-6D893D8DD548}" type="sibTrans" cxnId="{91678FF7-A03F-4E23-AC4A-C12725BCEF76}">
      <dgm:prSet/>
      <dgm:spPr/>
      <dgm:t>
        <a:bodyPr/>
        <a:lstStyle/>
        <a:p>
          <a:endParaRPr lang="en-CA"/>
        </a:p>
      </dgm:t>
    </dgm:pt>
    <dgm:pt modelId="{692D6473-A371-4D77-83DF-469CB7FF4368}">
      <dgm:prSet phldrT="[Text]" custT="1"/>
      <dgm:spPr>
        <a:xfrm>
          <a:off x="2028442"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a:solidFill>
                <a:sysClr val="windowText" lastClr="000000">
                  <a:hueOff val="0"/>
                  <a:satOff val="0"/>
                  <a:lumOff val="0"/>
                  <a:alphaOff val="0"/>
                </a:sysClr>
              </a:solidFill>
              <a:latin typeface="Calibri" panose="020F0502020204030204"/>
              <a:ea typeface="+mn-ea"/>
              <a:cs typeface="+mn-cs"/>
            </a:rPr>
            <a:t>Profit</a:t>
          </a:r>
        </a:p>
      </dgm:t>
    </dgm:pt>
    <dgm:pt modelId="{B26A4090-A023-4549-AD1C-2E74F2B9E53E}" type="parTrans" cxnId="{BAA8B775-4D2C-41AE-8A61-931384C1BB0E}">
      <dgm:prSet/>
      <dgm:spPr/>
      <dgm:t>
        <a:bodyPr/>
        <a:lstStyle/>
        <a:p>
          <a:endParaRPr lang="en-CA"/>
        </a:p>
      </dgm:t>
    </dgm:pt>
    <dgm:pt modelId="{09BF0B5C-E600-4F85-A667-5AC006A1D2E4}" type="sibTrans" cxnId="{BAA8B775-4D2C-41AE-8A61-931384C1BB0E}">
      <dgm:prSet/>
      <dgm:spPr/>
      <dgm:t>
        <a:bodyPr/>
        <a:lstStyle/>
        <a:p>
          <a:endParaRPr lang="en-CA"/>
        </a:p>
      </dgm:t>
    </dgm:pt>
    <dgm:pt modelId="{F723FAE5-BFA1-43C2-9F6D-1FB5CF866B57}">
      <dgm:prSet phldrT="[Text]"/>
      <dgm:spPr>
        <a:xfrm>
          <a:off x="4407105" y="1776806"/>
          <a:ext cx="1402691" cy="557804"/>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CA">
              <a:solidFill>
                <a:sysClr val="window" lastClr="FFFFFF"/>
              </a:solidFill>
              <a:latin typeface="Calibri" panose="020F0502020204030204"/>
              <a:ea typeface="+mn-ea"/>
              <a:cs typeface="+mn-cs"/>
            </a:rPr>
            <a:t>Stock price</a:t>
          </a:r>
        </a:p>
      </dgm:t>
    </dgm:pt>
    <dgm:pt modelId="{9B19D2BF-F5F7-495C-8DEC-8F7F11562B27}" type="parTrans" cxnId="{F8955FBC-CB67-48EC-9789-C21553D7F4C3}">
      <dgm:prSet/>
      <dgm:spPr/>
      <dgm:t>
        <a:bodyPr/>
        <a:lstStyle/>
        <a:p>
          <a:endParaRPr lang="en-CA"/>
        </a:p>
      </dgm:t>
    </dgm:pt>
    <dgm:pt modelId="{DFF29B72-AD69-406D-B6C7-8FF26ED620D9}" type="sibTrans" cxnId="{F8955FBC-CB67-48EC-9789-C21553D7F4C3}">
      <dgm:prSet/>
      <dgm:spPr/>
      <dgm:t>
        <a:bodyPr/>
        <a:lstStyle/>
        <a:p>
          <a:endParaRPr lang="en-CA"/>
        </a:p>
      </dgm:t>
    </dgm:pt>
    <dgm:pt modelId="{AEE4A33D-5630-4FAE-B96F-765ACC6E7D5D}">
      <dgm:prSet phldrT="[Text]" custT="1"/>
      <dgm:spPr>
        <a:xfrm>
          <a:off x="4056432"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a:solidFill>
                <a:sysClr val="windowText" lastClr="000000">
                  <a:hueOff val="0"/>
                  <a:satOff val="0"/>
                  <a:lumOff val="0"/>
                  <a:alphaOff val="0"/>
                </a:sysClr>
              </a:solidFill>
              <a:latin typeface="Calibri" panose="020F0502020204030204"/>
              <a:ea typeface="+mn-ea"/>
              <a:cs typeface="+mn-cs"/>
            </a:rPr>
            <a:t>Earnings</a:t>
          </a:r>
        </a:p>
      </dgm:t>
    </dgm:pt>
    <dgm:pt modelId="{2448AAF5-91D0-40D2-A2D5-0633D6A32DCC}" type="parTrans" cxnId="{8BA6CCB4-A037-48FD-81E0-841B9F81081E}">
      <dgm:prSet/>
      <dgm:spPr/>
      <dgm:t>
        <a:bodyPr/>
        <a:lstStyle/>
        <a:p>
          <a:endParaRPr lang="en-CA"/>
        </a:p>
      </dgm:t>
    </dgm:pt>
    <dgm:pt modelId="{EF438EBE-3BB3-4958-9E75-027D9AF8178D}" type="sibTrans" cxnId="{8BA6CCB4-A037-48FD-81E0-841B9F81081E}">
      <dgm:prSet/>
      <dgm:spPr/>
      <dgm:t>
        <a:bodyPr/>
        <a:lstStyle/>
        <a:p>
          <a:endParaRPr lang="en-CA"/>
        </a:p>
      </dgm:t>
    </dgm:pt>
    <dgm:pt modelId="{BDAB495B-45FC-4925-8D4D-47424BB848B9}">
      <dgm:prSet phldrT="[Text]" custT="1"/>
      <dgm:spPr>
        <a:xfrm>
          <a:off x="4056432"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a:solidFill>
                <a:sysClr val="windowText" lastClr="000000">
                  <a:hueOff val="0"/>
                  <a:satOff val="0"/>
                  <a:lumOff val="0"/>
                  <a:alphaOff val="0"/>
                </a:sysClr>
              </a:solidFill>
              <a:latin typeface="Calibri" panose="020F0502020204030204"/>
              <a:ea typeface="+mn-ea"/>
              <a:cs typeface="+mn-cs"/>
            </a:rPr>
            <a:t>P/E ratio</a:t>
          </a:r>
        </a:p>
      </dgm:t>
    </dgm:pt>
    <dgm:pt modelId="{1021B408-C951-48E6-BA7F-BC7D5BA8C102}" type="parTrans" cxnId="{F3452962-A4EB-4FD8-A907-CE031CA90F2C}">
      <dgm:prSet/>
      <dgm:spPr/>
      <dgm:t>
        <a:bodyPr/>
        <a:lstStyle/>
        <a:p>
          <a:endParaRPr lang="en-CA"/>
        </a:p>
      </dgm:t>
    </dgm:pt>
    <dgm:pt modelId="{CE148BE5-6D02-42CF-A74E-96F4C1AD0F28}" type="sibTrans" cxnId="{F3452962-A4EB-4FD8-A907-CE031CA90F2C}">
      <dgm:prSet/>
      <dgm:spPr/>
      <dgm:t>
        <a:bodyPr/>
        <a:lstStyle/>
        <a:p>
          <a:endParaRPr lang="en-CA"/>
        </a:p>
      </dgm:t>
    </dgm:pt>
    <dgm:pt modelId="{B2F0487C-682C-4CA6-ADE6-6AEBBF7EEA3D}">
      <dgm:prSet phldrT="[Text]" custT="1"/>
      <dgm:spPr>
        <a:xfrm>
          <a:off x="2028442"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a:solidFill>
                <a:sysClr val="windowText" lastClr="000000">
                  <a:hueOff val="0"/>
                  <a:satOff val="0"/>
                  <a:lumOff val="0"/>
                  <a:alphaOff val="0"/>
                </a:sysClr>
              </a:solidFill>
              <a:latin typeface="Calibri" panose="020F0502020204030204"/>
              <a:ea typeface="+mn-ea"/>
              <a:cs typeface="+mn-cs"/>
            </a:rPr>
            <a:t>Reliable products/services</a:t>
          </a:r>
        </a:p>
      </dgm:t>
    </dgm:pt>
    <dgm:pt modelId="{FD41E3BF-BA37-4D80-8782-18D5E8F47700}" type="parTrans" cxnId="{528821FB-57C3-459D-B306-6EA400A20A91}">
      <dgm:prSet/>
      <dgm:spPr/>
      <dgm:t>
        <a:bodyPr/>
        <a:lstStyle/>
        <a:p>
          <a:endParaRPr lang="en-CA"/>
        </a:p>
      </dgm:t>
    </dgm:pt>
    <dgm:pt modelId="{FEA2BB40-1550-4396-A346-3DD28F32FF46}" type="sibTrans" cxnId="{528821FB-57C3-459D-B306-6EA400A20A91}">
      <dgm:prSet/>
      <dgm:spPr/>
      <dgm:t>
        <a:bodyPr/>
        <a:lstStyle/>
        <a:p>
          <a:endParaRPr lang="en-CA"/>
        </a:p>
      </dgm:t>
    </dgm:pt>
    <dgm:pt modelId="{9180E27F-B4EB-40D5-B6AE-B66C837201DC}">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pPr marL="114300" indent="0" defTabSz="533400">
            <a:lnSpc>
              <a:spcPct val="90000"/>
            </a:lnSpc>
            <a:spcBef>
              <a:spcPct val="0"/>
            </a:spcBef>
            <a:spcAft>
              <a:spcPct val="15000"/>
            </a:spcAft>
            <a:buNone/>
          </a:pPr>
          <a:r>
            <a:rPr lang="en-CA" sz="1200" dirty="0">
              <a:solidFill>
                <a:sysClr val="windowText" lastClr="000000">
                  <a:hueOff val="0"/>
                  <a:satOff val="0"/>
                  <a:lumOff val="0"/>
                  <a:alphaOff val="0"/>
                </a:sysClr>
              </a:solidFill>
              <a:latin typeface="Calibri" panose="020F0502020204030204"/>
              <a:ea typeface="+mn-ea"/>
              <a:cs typeface="+mn-cs"/>
            </a:rPr>
            <a:t>Culture</a:t>
          </a:r>
        </a:p>
      </dgm:t>
    </dgm:pt>
    <dgm:pt modelId="{A81F24D5-79C4-4058-9C1E-CEF275F04DF6}" type="parTrans" cxnId="{A7D57ECB-943C-4DE8-8668-98DD0F7AB8CD}">
      <dgm:prSet/>
      <dgm:spPr/>
      <dgm:t>
        <a:bodyPr/>
        <a:lstStyle/>
        <a:p>
          <a:endParaRPr lang="en-CA"/>
        </a:p>
      </dgm:t>
    </dgm:pt>
    <dgm:pt modelId="{106EBF0A-297A-4AA6-B6D5-53AE796CEEB9}" type="sibTrans" cxnId="{A7D57ECB-943C-4DE8-8668-98DD0F7AB8CD}">
      <dgm:prSet/>
      <dgm:spPr/>
      <dgm:t>
        <a:bodyPr/>
        <a:lstStyle/>
        <a:p>
          <a:endParaRPr lang="en-CA"/>
        </a:p>
      </dgm:t>
    </dgm:pt>
    <dgm:pt modelId="{7498FD60-30EC-42F3-BB18-E2C2A4E15A41}">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pPr marL="114300" indent="0" defTabSz="533400">
            <a:lnSpc>
              <a:spcPct val="90000"/>
            </a:lnSpc>
            <a:spcBef>
              <a:spcPct val="0"/>
            </a:spcBef>
            <a:spcAft>
              <a:spcPct val="15000"/>
            </a:spcAft>
            <a:buNone/>
          </a:pPr>
          <a:r>
            <a:rPr lang="en-CA" sz="1200" dirty="0">
              <a:solidFill>
                <a:sysClr val="windowText" lastClr="000000">
                  <a:hueOff val="0"/>
                  <a:satOff val="0"/>
                  <a:lumOff val="0"/>
                  <a:alphaOff val="0"/>
                </a:sysClr>
              </a:solidFill>
              <a:latin typeface="Calibri" panose="020F0502020204030204"/>
              <a:ea typeface="+mn-ea"/>
              <a:cs typeface="+mn-cs"/>
            </a:rPr>
            <a:t>Communications; intra-company</a:t>
          </a:r>
        </a:p>
      </dgm:t>
    </dgm:pt>
    <dgm:pt modelId="{B15C54B5-1C5A-4B0F-9B37-BE517BBC3955}" type="parTrans" cxnId="{C9D9D45F-9BB2-4FF9-8622-3EB6A115399B}">
      <dgm:prSet/>
      <dgm:spPr/>
      <dgm:t>
        <a:bodyPr/>
        <a:lstStyle/>
        <a:p>
          <a:endParaRPr lang="en-CA"/>
        </a:p>
      </dgm:t>
    </dgm:pt>
    <dgm:pt modelId="{615AB87A-D1CD-465B-8C81-C2D6F9443EE9}" type="sibTrans" cxnId="{C9D9D45F-9BB2-4FF9-8622-3EB6A115399B}">
      <dgm:prSet/>
      <dgm:spPr/>
      <dgm:t>
        <a:bodyPr/>
        <a:lstStyle/>
        <a:p>
          <a:endParaRPr lang="en-CA"/>
        </a:p>
      </dgm:t>
    </dgm:pt>
    <dgm:pt modelId="{03B20A52-7F3E-4411-BD3F-9339B9280501}">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pPr marL="114300" indent="0" defTabSz="533400">
            <a:lnSpc>
              <a:spcPct val="90000"/>
            </a:lnSpc>
            <a:spcBef>
              <a:spcPct val="0"/>
            </a:spcBef>
            <a:spcAft>
              <a:spcPct val="15000"/>
            </a:spcAft>
            <a:buNone/>
          </a:pPr>
          <a:r>
            <a:rPr lang="en-CA" sz="1200" dirty="0">
              <a:solidFill>
                <a:sysClr val="windowText" lastClr="000000">
                  <a:hueOff val="0"/>
                  <a:satOff val="0"/>
                  <a:lumOff val="0"/>
                  <a:alphaOff val="0"/>
                </a:sysClr>
              </a:solidFill>
              <a:latin typeface="Calibri" panose="020F0502020204030204"/>
              <a:ea typeface="+mn-ea"/>
              <a:cs typeface="+mn-cs"/>
            </a:rPr>
            <a:t>Technology investment</a:t>
          </a:r>
        </a:p>
      </dgm:t>
    </dgm:pt>
    <dgm:pt modelId="{D8174D9D-59F0-4250-87E9-9AC654AE5395}" type="parTrans" cxnId="{871B4E5C-14A7-4BEE-8CE8-72A280F233D7}">
      <dgm:prSet/>
      <dgm:spPr/>
      <dgm:t>
        <a:bodyPr/>
        <a:lstStyle/>
        <a:p>
          <a:endParaRPr lang="en-CA"/>
        </a:p>
      </dgm:t>
    </dgm:pt>
    <dgm:pt modelId="{6D2B4D86-6EA1-4E2A-B9D5-0F4B21D9A11B}" type="sibTrans" cxnId="{871B4E5C-14A7-4BEE-8CE8-72A280F233D7}">
      <dgm:prSet/>
      <dgm:spPr/>
      <dgm:t>
        <a:bodyPr/>
        <a:lstStyle/>
        <a:p>
          <a:endParaRPr lang="en-CA"/>
        </a:p>
      </dgm:t>
    </dgm:pt>
    <dgm:pt modelId="{62157877-9AEC-4507-BC1C-0FFABF44257A}">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pPr marL="114300" indent="0" defTabSz="533400">
            <a:lnSpc>
              <a:spcPct val="90000"/>
            </a:lnSpc>
            <a:spcBef>
              <a:spcPct val="0"/>
            </a:spcBef>
            <a:spcAft>
              <a:spcPct val="15000"/>
            </a:spcAft>
            <a:buNone/>
          </a:pPr>
          <a:r>
            <a:rPr lang="en-CA" sz="1200" dirty="0">
              <a:solidFill>
                <a:sysClr val="windowText" lastClr="000000">
                  <a:hueOff val="0"/>
                  <a:satOff val="0"/>
                  <a:lumOff val="0"/>
                  <a:alphaOff val="0"/>
                </a:sysClr>
              </a:solidFill>
              <a:latin typeface="Calibri" panose="020F0502020204030204"/>
              <a:ea typeface="+mn-ea"/>
              <a:cs typeface="+mn-cs"/>
            </a:rPr>
            <a:t>Strategy/organization</a:t>
          </a:r>
        </a:p>
      </dgm:t>
    </dgm:pt>
    <dgm:pt modelId="{3CE7D511-7F9D-43F8-9782-FE41D5E65637}" type="parTrans" cxnId="{5F7169EA-DEAB-4BD9-8493-B4694BA0EFE8}">
      <dgm:prSet/>
      <dgm:spPr/>
      <dgm:t>
        <a:bodyPr/>
        <a:lstStyle/>
        <a:p>
          <a:endParaRPr lang="en-CA"/>
        </a:p>
      </dgm:t>
    </dgm:pt>
    <dgm:pt modelId="{50FCA94F-341C-46B4-83F9-56104806E15C}" type="sibTrans" cxnId="{5F7169EA-DEAB-4BD9-8493-B4694BA0EFE8}">
      <dgm:prSet/>
      <dgm:spPr/>
      <dgm:t>
        <a:bodyPr/>
        <a:lstStyle/>
        <a:p>
          <a:endParaRPr lang="en-CA"/>
        </a:p>
      </dgm:t>
    </dgm:pt>
    <dgm:pt modelId="{0A1A77AB-4166-4F72-AA33-689988746827}" type="pres">
      <dgm:prSet presAssocID="{3FA1D1B2-5E54-4376-AD4F-A5A86A0E89BF}" presName="Name0" presStyleCnt="0">
        <dgm:presLayoutVars>
          <dgm:dir/>
          <dgm:animLvl val="lvl"/>
          <dgm:resizeHandles val="exact"/>
        </dgm:presLayoutVars>
      </dgm:prSet>
      <dgm:spPr/>
    </dgm:pt>
    <dgm:pt modelId="{406EEF4C-2851-4075-B8A2-0AEC36F5267B}" type="pres">
      <dgm:prSet presAssocID="{3FA1D1B2-5E54-4376-AD4F-A5A86A0E89BF}" presName="tSp" presStyleCnt="0"/>
      <dgm:spPr/>
    </dgm:pt>
    <dgm:pt modelId="{153F54CD-0B42-4D11-97A4-07E8C9C8502D}" type="pres">
      <dgm:prSet presAssocID="{3FA1D1B2-5E54-4376-AD4F-A5A86A0E89BF}" presName="bSp" presStyleCnt="0"/>
      <dgm:spPr/>
    </dgm:pt>
    <dgm:pt modelId="{AC94E16B-A62B-49B6-8634-274641C2A198}" type="pres">
      <dgm:prSet presAssocID="{3FA1D1B2-5E54-4376-AD4F-A5A86A0E89BF}" presName="process" presStyleCnt="0"/>
      <dgm:spPr/>
    </dgm:pt>
    <dgm:pt modelId="{09E9FC1B-2836-4040-9C56-0C7BC8FB2B37}" type="pres">
      <dgm:prSet presAssocID="{1A3B8520-40E7-459A-B8A6-D0671E785377}" presName="composite1" presStyleCnt="0"/>
      <dgm:spPr/>
    </dgm:pt>
    <dgm:pt modelId="{4B1BB3A5-B3E1-44D2-A6FB-356B8A9899FE}" type="pres">
      <dgm:prSet presAssocID="{1A3B8520-40E7-459A-B8A6-D0671E785377}" presName="dummyNode1" presStyleLbl="node1" presStyleIdx="0" presStyleCnt="3"/>
      <dgm:spPr/>
    </dgm:pt>
    <dgm:pt modelId="{1DDB7BDC-0C72-4F89-90E9-832F1C384DC6}" type="pres">
      <dgm:prSet presAssocID="{1A3B8520-40E7-459A-B8A6-D0671E785377}" presName="childNode1" presStyleLbl="bgAcc1" presStyleIdx="0" presStyleCnt="3" custScaleX="114368" custScaleY="127596" custLinFactNeighborX="-208" custLinFactNeighborY="-28113">
        <dgm:presLayoutVars>
          <dgm:bulletEnabled val="1"/>
        </dgm:presLayoutVars>
      </dgm:prSet>
      <dgm:spPr>
        <a:prstGeom prst="roundRect">
          <a:avLst>
            <a:gd name="adj" fmla="val 10000"/>
          </a:avLst>
        </a:prstGeom>
      </dgm:spPr>
    </dgm:pt>
    <dgm:pt modelId="{19CECAF1-7FDC-41CB-953E-D0A9EC16F00F}" type="pres">
      <dgm:prSet presAssocID="{1A3B8520-40E7-459A-B8A6-D0671E785377}" presName="childNode1tx" presStyleLbl="bgAcc1" presStyleIdx="0" presStyleCnt="3">
        <dgm:presLayoutVars>
          <dgm:bulletEnabled val="1"/>
        </dgm:presLayoutVars>
      </dgm:prSet>
      <dgm:spPr/>
    </dgm:pt>
    <dgm:pt modelId="{C3812A65-1A99-4C51-BA84-8C5146F7A7BF}" type="pres">
      <dgm:prSet presAssocID="{1A3B8520-40E7-459A-B8A6-D0671E785377}" presName="parentNode1" presStyleLbl="node1" presStyleIdx="0" presStyleCnt="3" custLinFactNeighborX="4301" custLinFactNeighborY="84371">
        <dgm:presLayoutVars>
          <dgm:chMax val="1"/>
          <dgm:bulletEnabled val="1"/>
        </dgm:presLayoutVars>
      </dgm:prSet>
      <dgm:spPr>
        <a:prstGeom prst="roundRect">
          <a:avLst>
            <a:gd name="adj" fmla="val 10000"/>
          </a:avLst>
        </a:prstGeom>
      </dgm:spPr>
    </dgm:pt>
    <dgm:pt modelId="{98D31C8F-F71C-4C24-B917-62122818220A}" type="pres">
      <dgm:prSet presAssocID="{1A3B8520-40E7-459A-B8A6-D0671E785377}" presName="connSite1" presStyleCnt="0"/>
      <dgm:spPr/>
    </dgm:pt>
    <dgm:pt modelId="{D2DC5A05-B68D-4415-9730-6B3EF8ACE37B}" type="pres">
      <dgm:prSet presAssocID="{16AD8CF2-FB65-43BC-85DB-C4D05933FC90}" presName="Name9" presStyleLbl="sibTrans2D1" presStyleIdx="0" presStyleCnt="2" custLinFactNeighborX="28920" custLinFactNeighborY="4874"/>
      <dgm:spPr>
        <a:prstGeom prst="leftCircularArrow">
          <a:avLst>
            <a:gd name="adj1" fmla="val 3274"/>
            <a:gd name="adj2" fmla="val 404050"/>
            <a:gd name="adj3" fmla="val 2179561"/>
            <a:gd name="adj4" fmla="val 9024489"/>
            <a:gd name="adj5" fmla="val 3820"/>
          </a:avLst>
        </a:prstGeom>
      </dgm:spPr>
    </dgm:pt>
    <dgm:pt modelId="{5F8F8D81-A973-466D-A1F9-1CDAB8A1A601}" type="pres">
      <dgm:prSet presAssocID="{E2B43349-08F3-4E66-8A6B-D16EBD93ED06}" presName="composite2" presStyleCnt="0"/>
      <dgm:spPr/>
    </dgm:pt>
    <dgm:pt modelId="{0397DF5F-D07E-4EB2-BD72-54F0A8F3B936}" type="pres">
      <dgm:prSet presAssocID="{E2B43349-08F3-4E66-8A6B-D16EBD93ED06}" presName="dummyNode2" presStyleLbl="node1" presStyleIdx="0" presStyleCnt="3"/>
      <dgm:spPr/>
    </dgm:pt>
    <dgm:pt modelId="{706225A3-4689-4CD9-8F16-C0329EDE0D66}" type="pres">
      <dgm:prSet presAssocID="{E2B43349-08F3-4E66-8A6B-D16EBD93ED06}" presName="childNode2" presStyleLbl="bgAcc1" presStyleIdx="1" presStyleCnt="3">
        <dgm:presLayoutVars>
          <dgm:bulletEnabled val="1"/>
        </dgm:presLayoutVars>
      </dgm:prSet>
      <dgm:spPr>
        <a:prstGeom prst="roundRect">
          <a:avLst>
            <a:gd name="adj" fmla="val 10000"/>
          </a:avLst>
        </a:prstGeom>
      </dgm:spPr>
    </dgm:pt>
    <dgm:pt modelId="{C6805D34-7D1E-4379-8F25-F0F718A48089}" type="pres">
      <dgm:prSet presAssocID="{E2B43349-08F3-4E66-8A6B-D16EBD93ED06}" presName="childNode2tx" presStyleLbl="bgAcc1" presStyleIdx="1" presStyleCnt="3">
        <dgm:presLayoutVars>
          <dgm:bulletEnabled val="1"/>
        </dgm:presLayoutVars>
      </dgm:prSet>
      <dgm:spPr/>
    </dgm:pt>
    <dgm:pt modelId="{EE0604B4-9C4C-4C0F-B93C-032D6E10CE9E}" type="pres">
      <dgm:prSet presAssocID="{E2B43349-08F3-4E66-8A6B-D16EBD93ED06}" presName="parentNode2" presStyleLbl="node1" presStyleIdx="1" presStyleCnt="3">
        <dgm:presLayoutVars>
          <dgm:chMax val="0"/>
          <dgm:bulletEnabled val="1"/>
        </dgm:presLayoutVars>
      </dgm:prSet>
      <dgm:spPr>
        <a:prstGeom prst="roundRect">
          <a:avLst>
            <a:gd name="adj" fmla="val 10000"/>
          </a:avLst>
        </a:prstGeom>
      </dgm:spPr>
    </dgm:pt>
    <dgm:pt modelId="{568F9052-1FFB-4FCE-8861-1B05E6402DD0}" type="pres">
      <dgm:prSet presAssocID="{E2B43349-08F3-4E66-8A6B-D16EBD93ED06}" presName="connSite2" presStyleCnt="0"/>
      <dgm:spPr/>
    </dgm:pt>
    <dgm:pt modelId="{0D6309FB-24AA-4F59-98B4-4D2AE9A8726E}" type="pres">
      <dgm:prSet presAssocID="{0D0FAA0F-7A0F-438C-9408-7BF8EBB87512}" presName="Name18" presStyleLbl="sibTrans2D1" presStyleIdx="1" presStyleCnt="2"/>
      <dgm:spPr>
        <a:prstGeom prst="circularArrow">
          <a:avLst>
            <a:gd name="adj1" fmla="val 2938"/>
            <a:gd name="adj2" fmla="val 359685"/>
            <a:gd name="adj3" fmla="val 19464804"/>
            <a:gd name="adj4" fmla="val 12575511"/>
            <a:gd name="adj5" fmla="val 3427"/>
          </a:avLst>
        </a:prstGeom>
      </dgm:spPr>
    </dgm:pt>
    <dgm:pt modelId="{91D87694-72A8-4C7B-BFE2-AFCE09825D6C}" type="pres">
      <dgm:prSet presAssocID="{F723FAE5-BFA1-43C2-9F6D-1FB5CF866B57}" presName="composite1" presStyleCnt="0"/>
      <dgm:spPr/>
    </dgm:pt>
    <dgm:pt modelId="{DE6E9413-A44B-4503-9E86-8FA730B2708A}" type="pres">
      <dgm:prSet presAssocID="{F723FAE5-BFA1-43C2-9F6D-1FB5CF866B57}" presName="dummyNode1" presStyleLbl="node1" presStyleIdx="1" presStyleCnt="3"/>
      <dgm:spPr/>
    </dgm:pt>
    <dgm:pt modelId="{EBCAD8D9-6B17-4302-BBA6-D814DDEFF711}" type="pres">
      <dgm:prSet presAssocID="{F723FAE5-BFA1-43C2-9F6D-1FB5CF866B57}" presName="childNode1" presStyleLbl="bgAcc1" presStyleIdx="2" presStyleCnt="3">
        <dgm:presLayoutVars>
          <dgm:bulletEnabled val="1"/>
        </dgm:presLayoutVars>
      </dgm:prSet>
      <dgm:spPr>
        <a:prstGeom prst="roundRect">
          <a:avLst>
            <a:gd name="adj" fmla="val 10000"/>
          </a:avLst>
        </a:prstGeom>
      </dgm:spPr>
    </dgm:pt>
    <dgm:pt modelId="{85F60A93-F76E-4B6B-B219-45B1BE747CF7}" type="pres">
      <dgm:prSet presAssocID="{F723FAE5-BFA1-43C2-9F6D-1FB5CF866B57}" presName="childNode1tx" presStyleLbl="bgAcc1" presStyleIdx="2" presStyleCnt="3">
        <dgm:presLayoutVars>
          <dgm:bulletEnabled val="1"/>
        </dgm:presLayoutVars>
      </dgm:prSet>
      <dgm:spPr/>
    </dgm:pt>
    <dgm:pt modelId="{1DC529E9-6375-4175-862D-3381D4C53ABA}" type="pres">
      <dgm:prSet presAssocID="{F723FAE5-BFA1-43C2-9F6D-1FB5CF866B57}" presName="parentNode1" presStyleLbl="node1" presStyleIdx="2" presStyleCnt="3">
        <dgm:presLayoutVars>
          <dgm:chMax val="1"/>
          <dgm:bulletEnabled val="1"/>
        </dgm:presLayoutVars>
      </dgm:prSet>
      <dgm:spPr>
        <a:prstGeom prst="roundRect">
          <a:avLst>
            <a:gd name="adj" fmla="val 10000"/>
          </a:avLst>
        </a:prstGeom>
      </dgm:spPr>
    </dgm:pt>
    <dgm:pt modelId="{025CA1FF-344F-4586-9221-CA5829AE4874}" type="pres">
      <dgm:prSet presAssocID="{F723FAE5-BFA1-43C2-9F6D-1FB5CF866B57}" presName="connSite1" presStyleCnt="0"/>
      <dgm:spPr/>
    </dgm:pt>
  </dgm:ptLst>
  <dgm:cxnLst>
    <dgm:cxn modelId="{4CB9860A-FCB3-472B-801B-A0F9AADD0E43}" type="presOf" srcId="{5B2035AE-A25A-436F-B294-7397D62A363F}" destId="{19CECAF1-7FDC-41CB-953E-D0A9EC16F00F}" srcOrd="1" destOrd="1" presId="urn:microsoft.com/office/officeart/2005/8/layout/hProcess4"/>
    <dgm:cxn modelId="{70523E10-A1DA-4DE4-BE43-F6CC3E62E9E2}" type="presOf" srcId="{AEE4A33D-5630-4FAE-B96F-765ACC6E7D5D}" destId="{85F60A93-F76E-4B6B-B219-45B1BE747CF7}" srcOrd="1" destOrd="0" presId="urn:microsoft.com/office/officeart/2005/8/layout/hProcess4"/>
    <dgm:cxn modelId="{11956519-3FCC-438F-8982-C7F283C8F1E6}" srcId="{1A3B8520-40E7-459A-B8A6-D0671E785377}" destId="{5B2035AE-A25A-436F-B294-7397D62A363F}" srcOrd="1" destOrd="0" parTransId="{E99264B2-C573-4BBA-B9BF-5F02850F1075}" sibTransId="{10E6471F-D16D-4F6B-9262-8F7B5A36EE97}"/>
    <dgm:cxn modelId="{F0A27824-44FC-4294-9542-F974474A1BE2}" type="presOf" srcId="{13E7CC25-DC5D-43E0-8F1C-510371434F33}" destId="{19CECAF1-7FDC-41CB-953E-D0A9EC16F00F}" srcOrd="1" destOrd="0" presId="urn:microsoft.com/office/officeart/2005/8/layout/hProcess4"/>
    <dgm:cxn modelId="{871B4E5C-14A7-4BEE-8CE8-72A280F233D7}" srcId="{1A3B8520-40E7-459A-B8A6-D0671E785377}" destId="{03B20A52-7F3E-4411-BD3F-9339B9280501}" srcOrd="4" destOrd="0" parTransId="{D8174D9D-59F0-4250-87E9-9AC654AE5395}" sibTransId="{6D2B4D86-6EA1-4E2A-B9D5-0F4B21D9A11B}"/>
    <dgm:cxn modelId="{C9D9D45F-9BB2-4FF9-8622-3EB6A115399B}" srcId="{1A3B8520-40E7-459A-B8A6-D0671E785377}" destId="{7498FD60-30EC-42F3-BB18-E2C2A4E15A41}" srcOrd="3" destOrd="0" parTransId="{B15C54B5-1C5A-4B0F-9B37-BE517BBC3955}" sibTransId="{615AB87A-D1CD-465B-8C81-C2D6F9443EE9}"/>
    <dgm:cxn modelId="{F3452962-A4EB-4FD8-A907-CE031CA90F2C}" srcId="{F723FAE5-BFA1-43C2-9F6D-1FB5CF866B57}" destId="{BDAB495B-45FC-4925-8D4D-47424BB848B9}" srcOrd="1" destOrd="0" parTransId="{1021B408-C951-48E6-BA7F-BC7D5BA8C102}" sibTransId="{CE148BE5-6D02-42CF-A74E-96F4C1AD0F28}"/>
    <dgm:cxn modelId="{A6552A45-9F81-4344-9F4E-2B3AB0A3828C}" srcId="{1A3B8520-40E7-459A-B8A6-D0671E785377}" destId="{13E7CC25-DC5D-43E0-8F1C-510371434F33}" srcOrd="0" destOrd="0" parTransId="{DF8E2E00-63A3-4A6D-AA52-D7D96E05A007}" sibTransId="{BAB963E3-EB43-4DA0-A9E5-0EE2C9C08F53}"/>
    <dgm:cxn modelId="{00E8AF47-6C39-4FD5-9F06-08C4CBC1ECC7}" type="presOf" srcId="{B2F0487C-682C-4CA6-ADE6-6AEBBF7EEA3D}" destId="{C6805D34-7D1E-4379-8F25-F0F718A48089}" srcOrd="1" destOrd="2" presId="urn:microsoft.com/office/officeart/2005/8/layout/hProcess4"/>
    <dgm:cxn modelId="{88FF1248-1E7B-4956-8ADE-719DDF40436F}" type="presOf" srcId="{AEE4A33D-5630-4FAE-B96F-765ACC6E7D5D}" destId="{EBCAD8D9-6B17-4302-BBA6-D814DDEFF711}" srcOrd="0" destOrd="0" presId="urn:microsoft.com/office/officeart/2005/8/layout/hProcess4"/>
    <dgm:cxn modelId="{FCD54B6A-5E2E-48DB-9BB8-8E066A67CDA2}" srcId="{3FA1D1B2-5E54-4376-AD4F-A5A86A0E89BF}" destId="{E2B43349-08F3-4E66-8A6B-D16EBD93ED06}" srcOrd="1" destOrd="0" parTransId="{5941401B-12C8-4764-8AF4-EE55555CAFC0}" sibTransId="{0D0FAA0F-7A0F-438C-9408-7BF8EBB87512}"/>
    <dgm:cxn modelId="{C09DE54A-54FD-45E7-8961-5E683DF65E7A}" type="presOf" srcId="{692D6473-A371-4D77-83DF-469CB7FF4368}" destId="{C6805D34-7D1E-4379-8F25-F0F718A48089}" srcOrd="1" destOrd="1" presId="urn:microsoft.com/office/officeart/2005/8/layout/hProcess4"/>
    <dgm:cxn modelId="{798E6251-E14B-4AD8-A447-CC03701EE80C}" type="presOf" srcId="{62157877-9AEC-4507-BC1C-0FFABF44257A}" destId="{19CECAF1-7FDC-41CB-953E-D0A9EC16F00F}" srcOrd="1" destOrd="5" presId="urn:microsoft.com/office/officeart/2005/8/layout/hProcess4"/>
    <dgm:cxn modelId="{71256072-2329-495C-9AE8-0A3AA12F8B4B}" type="presOf" srcId="{7498FD60-30EC-42F3-BB18-E2C2A4E15A41}" destId="{19CECAF1-7FDC-41CB-953E-D0A9EC16F00F}" srcOrd="1" destOrd="3" presId="urn:microsoft.com/office/officeart/2005/8/layout/hProcess4"/>
    <dgm:cxn modelId="{BAA8B775-4D2C-41AE-8A61-931384C1BB0E}" srcId="{E2B43349-08F3-4E66-8A6B-D16EBD93ED06}" destId="{692D6473-A371-4D77-83DF-469CB7FF4368}" srcOrd="1" destOrd="0" parTransId="{B26A4090-A023-4549-AD1C-2E74F2B9E53E}" sibTransId="{09BF0B5C-E600-4F85-A667-5AC006A1D2E4}"/>
    <dgm:cxn modelId="{20B6DD83-3729-4908-932B-E44DA5551524}" type="presOf" srcId="{0D0FAA0F-7A0F-438C-9408-7BF8EBB87512}" destId="{0D6309FB-24AA-4F59-98B4-4D2AE9A8726E}" srcOrd="0" destOrd="0" presId="urn:microsoft.com/office/officeart/2005/8/layout/hProcess4"/>
    <dgm:cxn modelId="{96D3CD8A-4EB7-4F7E-8E78-92E864A0BDB8}" type="presOf" srcId="{03B20A52-7F3E-4411-BD3F-9339B9280501}" destId="{1DDB7BDC-0C72-4F89-90E9-832F1C384DC6}" srcOrd="0" destOrd="4" presId="urn:microsoft.com/office/officeart/2005/8/layout/hProcess4"/>
    <dgm:cxn modelId="{BF91BE97-65D2-44BC-BB76-4FBAE36ECF69}" type="presOf" srcId="{62157877-9AEC-4507-BC1C-0FFABF44257A}" destId="{1DDB7BDC-0C72-4F89-90E9-832F1C384DC6}" srcOrd="0" destOrd="5" presId="urn:microsoft.com/office/officeart/2005/8/layout/hProcess4"/>
    <dgm:cxn modelId="{43F9F4B3-6C0C-42C9-AF4A-DB3306C2238C}" type="presOf" srcId="{16AD8CF2-FB65-43BC-85DB-C4D05933FC90}" destId="{D2DC5A05-B68D-4415-9730-6B3EF8ACE37B}" srcOrd="0" destOrd="0" presId="urn:microsoft.com/office/officeart/2005/8/layout/hProcess4"/>
    <dgm:cxn modelId="{8BA6CCB4-A037-48FD-81E0-841B9F81081E}" srcId="{F723FAE5-BFA1-43C2-9F6D-1FB5CF866B57}" destId="{AEE4A33D-5630-4FAE-B96F-765ACC6E7D5D}" srcOrd="0" destOrd="0" parTransId="{2448AAF5-91D0-40D2-A2D5-0633D6A32DCC}" sibTransId="{EF438EBE-3BB3-4958-9E75-027D9AF8178D}"/>
    <dgm:cxn modelId="{CFBA04BA-CB27-44DD-BF66-DB1622E02B47}" type="presOf" srcId="{5B2035AE-A25A-436F-B294-7397D62A363F}" destId="{1DDB7BDC-0C72-4F89-90E9-832F1C384DC6}" srcOrd="0" destOrd="1" presId="urn:microsoft.com/office/officeart/2005/8/layout/hProcess4"/>
    <dgm:cxn modelId="{45D789BA-F954-48C1-BB9F-C8FC13B31C86}" type="presOf" srcId="{1A3B8520-40E7-459A-B8A6-D0671E785377}" destId="{C3812A65-1A99-4C51-BA84-8C5146F7A7BF}" srcOrd="0" destOrd="0" presId="urn:microsoft.com/office/officeart/2005/8/layout/hProcess4"/>
    <dgm:cxn modelId="{F8955FBC-CB67-48EC-9789-C21553D7F4C3}" srcId="{3FA1D1B2-5E54-4376-AD4F-A5A86A0E89BF}" destId="{F723FAE5-BFA1-43C2-9F6D-1FB5CF866B57}" srcOrd="2" destOrd="0" parTransId="{9B19D2BF-F5F7-495C-8DEC-8F7F11562B27}" sibTransId="{DFF29B72-AD69-406D-B6C7-8FF26ED620D9}"/>
    <dgm:cxn modelId="{F1465ABF-143E-4095-AA78-49C434116AB8}" srcId="{3FA1D1B2-5E54-4376-AD4F-A5A86A0E89BF}" destId="{1A3B8520-40E7-459A-B8A6-D0671E785377}" srcOrd="0" destOrd="0" parTransId="{86D30645-C2EB-4358-A11E-B9C4F61F7977}" sibTransId="{16AD8CF2-FB65-43BC-85DB-C4D05933FC90}"/>
    <dgm:cxn modelId="{E09B64C2-5C0F-4E6C-91E1-31BB6CD07BCB}" type="presOf" srcId="{9180E27F-B4EB-40D5-B6AE-B66C837201DC}" destId="{1DDB7BDC-0C72-4F89-90E9-832F1C384DC6}" srcOrd="0" destOrd="2" presId="urn:microsoft.com/office/officeart/2005/8/layout/hProcess4"/>
    <dgm:cxn modelId="{C8D2ACC7-809A-48B0-B939-0CDF43D8BE18}" type="presOf" srcId="{BDAB495B-45FC-4925-8D4D-47424BB848B9}" destId="{EBCAD8D9-6B17-4302-BBA6-D814DDEFF711}" srcOrd="0" destOrd="1" presId="urn:microsoft.com/office/officeart/2005/8/layout/hProcess4"/>
    <dgm:cxn modelId="{A7D57ECB-943C-4DE8-8668-98DD0F7AB8CD}" srcId="{1A3B8520-40E7-459A-B8A6-D0671E785377}" destId="{9180E27F-B4EB-40D5-B6AE-B66C837201DC}" srcOrd="2" destOrd="0" parTransId="{A81F24D5-79C4-4058-9C1E-CEF275F04DF6}" sibTransId="{106EBF0A-297A-4AA6-B6D5-53AE796CEEB9}"/>
    <dgm:cxn modelId="{594FDBD9-3908-434E-AEE0-CD51628B9FB2}" type="presOf" srcId="{F723FAE5-BFA1-43C2-9F6D-1FB5CF866B57}" destId="{1DC529E9-6375-4175-862D-3381D4C53ABA}" srcOrd="0" destOrd="0" presId="urn:microsoft.com/office/officeart/2005/8/layout/hProcess4"/>
    <dgm:cxn modelId="{34D12CDE-2967-4091-9680-6CE8B4D991AE}" type="presOf" srcId="{22A6288A-4F8A-4FF1-90B5-AC5CCE71281A}" destId="{C6805D34-7D1E-4379-8F25-F0F718A48089}" srcOrd="1" destOrd="0" presId="urn:microsoft.com/office/officeart/2005/8/layout/hProcess4"/>
    <dgm:cxn modelId="{51961BE1-65E3-4002-A2C6-6022A724AC1B}" type="presOf" srcId="{B2F0487C-682C-4CA6-ADE6-6AEBBF7EEA3D}" destId="{706225A3-4689-4CD9-8F16-C0329EDE0D66}" srcOrd="0" destOrd="2" presId="urn:microsoft.com/office/officeart/2005/8/layout/hProcess4"/>
    <dgm:cxn modelId="{9B5AB3E4-27D0-4ED9-9A68-76146986BED6}" type="presOf" srcId="{BDAB495B-45FC-4925-8D4D-47424BB848B9}" destId="{85F60A93-F76E-4B6B-B219-45B1BE747CF7}" srcOrd="1" destOrd="1" presId="urn:microsoft.com/office/officeart/2005/8/layout/hProcess4"/>
    <dgm:cxn modelId="{2F8868E7-A55F-4F8E-99E2-1ECD36134DC2}" type="presOf" srcId="{3FA1D1B2-5E54-4376-AD4F-A5A86A0E89BF}" destId="{0A1A77AB-4166-4F72-AA33-689988746827}" srcOrd="0" destOrd="0" presId="urn:microsoft.com/office/officeart/2005/8/layout/hProcess4"/>
    <dgm:cxn modelId="{5F7169EA-DEAB-4BD9-8493-B4694BA0EFE8}" srcId="{1A3B8520-40E7-459A-B8A6-D0671E785377}" destId="{62157877-9AEC-4507-BC1C-0FFABF44257A}" srcOrd="5" destOrd="0" parTransId="{3CE7D511-7F9D-43F8-9782-FE41D5E65637}" sibTransId="{50FCA94F-341C-46B4-83F9-56104806E15C}"/>
    <dgm:cxn modelId="{D37963EF-DA1E-450B-B6A4-1C0A143B7850}" type="presOf" srcId="{7498FD60-30EC-42F3-BB18-E2C2A4E15A41}" destId="{1DDB7BDC-0C72-4F89-90E9-832F1C384DC6}" srcOrd="0" destOrd="3" presId="urn:microsoft.com/office/officeart/2005/8/layout/hProcess4"/>
    <dgm:cxn modelId="{CD11AFF0-27CE-477E-A706-E36842E876BC}" type="presOf" srcId="{9180E27F-B4EB-40D5-B6AE-B66C837201DC}" destId="{19CECAF1-7FDC-41CB-953E-D0A9EC16F00F}" srcOrd="1" destOrd="2" presId="urn:microsoft.com/office/officeart/2005/8/layout/hProcess4"/>
    <dgm:cxn modelId="{5AA90DF1-45F9-4876-8197-FE9F4762C4A8}" type="presOf" srcId="{E2B43349-08F3-4E66-8A6B-D16EBD93ED06}" destId="{EE0604B4-9C4C-4C0F-B93C-032D6E10CE9E}" srcOrd="0" destOrd="0" presId="urn:microsoft.com/office/officeart/2005/8/layout/hProcess4"/>
    <dgm:cxn modelId="{3808B0F4-DEA7-48F1-928B-A138D2D7F020}" type="presOf" srcId="{22A6288A-4F8A-4FF1-90B5-AC5CCE71281A}" destId="{706225A3-4689-4CD9-8F16-C0329EDE0D66}" srcOrd="0" destOrd="0" presId="urn:microsoft.com/office/officeart/2005/8/layout/hProcess4"/>
    <dgm:cxn modelId="{B94575F5-0D80-4E7F-9F89-39578B8A5C56}" type="presOf" srcId="{03B20A52-7F3E-4411-BD3F-9339B9280501}" destId="{19CECAF1-7FDC-41CB-953E-D0A9EC16F00F}" srcOrd="1" destOrd="4" presId="urn:microsoft.com/office/officeart/2005/8/layout/hProcess4"/>
    <dgm:cxn modelId="{91678FF7-A03F-4E23-AC4A-C12725BCEF76}" srcId="{E2B43349-08F3-4E66-8A6B-D16EBD93ED06}" destId="{22A6288A-4F8A-4FF1-90B5-AC5CCE71281A}" srcOrd="0" destOrd="0" parTransId="{FF78B202-6E24-4870-A4EE-3703D48AE0E6}" sibTransId="{1B8B1BED-0BE3-403C-9FE7-6D893D8DD548}"/>
    <dgm:cxn modelId="{528821FB-57C3-459D-B306-6EA400A20A91}" srcId="{E2B43349-08F3-4E66-8A6B-D16EBD93ED06}" destId="{B2F0487C-682C-4CA6-ADE6-6AEBBF7EEA3D}" srcOrd="2" destOrd="0" parTransId="{FD41E3BF-BA37-4D80-8782-18D5E8F47700}" sibTransId="{FEA2BB40-1550-4396-A346-3DD28F32FF46}"/>
    <dgm:cxn modelId="{1EF5C6FD-A7DC-42DF-9FED-F308FE53E6C0}" type="presOf" srcId="{13E7CC25-DC5D-43E0-8F1C-510371434F33}" destId="{1DDB7BDC-0C72-4F89-90E9-832F1C384DC6}" srcOrd="0" destOrd="0" presId="urn:microsoft.com/office/officeart/2005/8/layout/hProcess4"/>
    <dgm:cxn modelId="{D0FDF4FD-1CB5-4C39-9AD1-62366B557F21}" type="presOf" srcId="{692D6473-A371-4D77-83DF-469CB7FF4368}" destId="{706225A3-4689-4CD9-8F16-C0329EDE0D66}" srcOrd="0" destOrd="1" presId="urn:microsoft.com/office/officeart/2005/8/layout/hProcess4"/>
    <dgm:cxn modelId="{F4F5B702-6CE2-40E2-BD95-9AAF712BAF03}" type="presParOf" srcId="{0A1A77AB-4166-4F72-AA33-689988746827}" destId="{406EEF4C-2851-4075-B8A2-0AEC36F5267B}" srcOrd="0" destOrd="0" presId="urn:microsoft.com/office/officeart/2005/8/layout/hProcess4"/>
    <dgm:cxn modelId="{27C4575D-C66B-4589-B333-0C847CA6B370}" type="presParOf" srcId="{0A1A77AB-4166-4F72-AA33-689988746827}" destId="{153F54CD-0B42-4D11-97A4-07E8C9C8502D}" srcOrd="1" destOrd="0" presId="urn:microsoft.com/office/officeart/2005/8/layout/hProcess4"/>
    <dgm:cxn modelId="{FE909D14-36CD-45B7-8C6C-445A27B9B609}" type="presParOf" srcId="{0A1A77AB-4166-4F72-AA33-689988746827}" destId="{AC94E16B-A62B-49B6-8634-274641C2A198}" srcOrd="2" destOrd="0" presId="urn:microsoft.com/office/officeart/2005/8/layout/hProcess4"/>
    <dgm:cxn modelId="{A10F6981-8244-4907-A72C-9F2F414B6D7D}" type="presParOf" srcId="{AC94E16B-A62B-49B6-8634-274641C2A198}" destId="{09E9FC1B-2836-4040-9C56-0C7BC8FB2B37}" srcOrd="0" destOrd="0" presId="urn:microsoft.com/office/officeart/2005/8/layout/hProcess4"/>
    <dgm:cxn modelId="{033DFCA6-FAAD-44A5-BD0C-B87D770DDEAF}" type="presParOf" srcId="{09E9FC1B-2836-4040-9C56-0C7BC8FB2B37}" destId="{4B1BB3A5-B3E1-44D2-A6FB-356B8A9899FE}" srcOrd="0" destOrd="0" presId="urn:microsoft.com/office/officeart/2005/8/layout/hProcess4"/>
    <dgm:cxn modelId="{AC032BE2-3E76-4CDD-9B87-9ABC314D5F7C}" type="presParOf" srcId="{09E9FC1B-2836-4040-9C56-0C7BC8FB2B37}" destId="{1DDB7BDC-0C72-4F89-90E9-832F1C384DC6}" srcOrd="1" destOrd="0" presId="urn:microsoft.com/office/officeart/2005/8/layout/hProcess4"/>
    <dgm:cxn modelId="{D1D3C88F-FBF0-4918-B71B-B16933EF9C28}" type="presParOf" srcId="{09E9FC1B-2836-4040-9C56-0C7BC8FB2B37}" destId="{19CECAF1-7FDC-41CB-953E-D0A9EC16F00F}" srcOrd="2" destOrd="0" presId="urn:microsoft.com/office/officeart/2005/8/layout/hProcess4"/>
    <dgm:cxn modelId="{B7B5B042-5205-48C6-AB6F-65158E7BEE0F}" type="presParOf" srcId="{09E9FC1B-2836-4040-9C56-0C7BC8FB2B37}" destId="{C3812A65-1A99-4C51-BA84-8C5146F7A7BF}" srcOrd="3" destOrd="0" presId="urn:microsoft.com/office/officeart/2005/8/layout/hProcess4"/>
    <dgm:cxn modelId="{6479F845-8ADA-4A8F-9529-EA7D7F2DFE4B}" type="presParOf" srcId="{09E9FC1B-2836-4040-9C56-0C7BC8FB2B37}" destId="{98D31C8F-F71C-4C24-B917-62122818220A}" srcOrd="4" destOrd="0" presId="urn:microsoft.com/office/officeart/2005/8/layout/hProcess4"/>
    <dgm:cxn modelId="{0DA5B0B1-6161-4554-BFD8-C23803A28971}" type="presParOf" srcId="{AC94E16B-A62B-49B6-8634-274641C2A198}" destId="{D2DC5A05-B68D-4415-9730-6B3EF8ACE37B}" srcOrd="1" destOrd="0" presId="urn:microsoft.com/office/officeart/2005/8/layout/hProcess4"/>
    <dgm:cxn modelId="{B9C1D493-4B00-438D-A6F0-9C2054C83BB3}" type="presParOf" srcId="{AC94E16B-A62B-49B6-8634-274641C2A198}" destId="{5F8F8D81-A973-466D-A1F9-1CDAB8A1A601}" srcOrd="2" destOrd="0" presId="urn:microsoft.com/office/officeart/2005/8/layout/hProcess4"/>
    <dgm:cxn modelId="{20EAF8E0-87A2-486C-8DC8-A17BDD391D29}" type="presParOf" srcId="{5F8F8D81-A973-466D-A1F9-1CDAB8A1A601}" destId="{0397DF5F-D07E-4EB2-BD72-54F0A8F3B936}" srcOrd="0" destOrd="0" presId="urn:microsoft.com/office/officeart/2005/8/layout/hProcess4"/>
    <dgm:cxn modelId="{FF2FC190-DC6C-40CA-94C2-CF3684589FC3}" type="presParOf" srcId="{5F8F8D81-A973-466D-A1F9-1CDAB8A1A601}" destId="{706225A3-4689-4CD9-8F16-C0329EDE0D66}" srcOrd="1" destOrd="0" presId="urn:microsoft.com/office/officeart/2005/8/layout/hProcess4"/>
    <dgm:cxn modelId="{C8FB2B63-2335-4E79-B307-4FA116219B9E}" type="presParOf" srcId="{5F8F8D81-A973-466D-A1F9-1CDAB8A1A601}" destId="{C6805D34-7D1E-4379-8F25-F0F718A48089}" srcOrd="2" destOrd="0" presId="urn:microsoft.com/office/officeart/2005/8/layout/hProcess4"/>
    <dgm:cxn modelId="{FCF4D38F-F06F-4D8A-A0B5-A579756D5A77}" type="presParOf" srcId="{5F8F8D81-A973-466D-A1F9-1CDAB8A1A601}" destId="{EE0604B4-9C4C-4C0F-B93C-032D6E10CE9E}" srcOrd="3" destOrd="0" presId="urn:microsoft.com/office/officeart/2005/8/layout/hProcess4"/>
    <dgm:cxn modelId="{739A83F9-3963-4A06-8235-3786EBBE5F95}" type="presParOf" srcId="{5F8F8D81-A973-466D-A1F9-1CDAB8A1A601}" destId="{568F9052-1FFB-4FCE-8861-1B05E6402DD0}" srcOrd="4" destOrd="0" presId="urn:microsoft.com/office/officeart/2005/8/layout/hProcess4"/>
    <dgm:cxn modelId="{CA64F8AB-6B8B-4233-A054-584FED3FCDA7}" type="presParOf" srcId="{AC94E16B-A62B-49B6-8634-274641C2A198}" destId="{0D6309FB-24AA-4F59-98B4-4D2AE9A8726E}" srcOrd="3" destOrd="0" presId="urn:microsoft.com/office/officeart/2005/8/layout/hProcess4"/>
    <dgm:cxn modelId="{E4F141F2-A387-4421-92EF-57EAE296008C}" type="presParOf" srcId="{AC94E16B-A62B-49B6-8634-274641C2A198}" destId="{91D87694-72A8-4C7B-BFE2-AFCE09825D6C}" srcOrd="4" destOrd="0" presId="urn:microsoft.com/office/officeart/2005/8/layout/hProcess4"/>
    <dgm:cxn modelId="{A32B9AAF-76B0-4225-ACCB-62DF7204F986}" type="presParOf" srcId="{91D87694-72A8-4C7B-BFE2-AFCE09825D6C}" destId="{DE6E9413-A44B-4503-9E86-8FA730B2708A}" srcOrd="0" destOrd="0" presId="urn:microsoft.com/office/officeart/2005/8/layout/hProcess4"/>
    <dgm:cxn modelId="{36E163D2-C2BF-452B-8EAD-D23CF3543515}" type="presParOf" srcId="{91D87694-72A8-4C7B-BFE2-AFCE09825D6C}" destId="{EBCAD8D9-6B17-4302-BBA6-D814DDEFF711}" srcOrd="1" destOrd="0" presId="urn:microsoft.com/office/officeart/2005/8/layout/hProcess4"/>
    <dgm:cxn modelId="{75D9C9B3-5747-48CF-8FF9-82B06932D8AE}" type="presParOf" srcId="{91D87694-72A8-4C7B-BFE2-AFCE09825D6C}" destId="{85F60A93-F76E-4B6B-B219-45B1BE747CF7}" srcOrd="2" destOrd="0" presId="urn:microsoft.com/office/officeart/2005/8/layout/hProcess4"/>
    <dgm:cxn modelId="{3F0554E9-A225-4E11-AAB0-FC130E9105DC}" type="presParOf" srcId="{91D87694-72A8-4C7B-BFE2-AFCE09825D6C}" destId="{1DC529E9-6375-4175-862D-3381D4C53ABA}" srcOrd="3" destOrd="0" presId="urn:microsoft.com/office/officeart/2005/8/layout/hProcess4"/>
    <dgm:cxn modelId="{4AF76D7C-282F-4911-B59E-2E61D87342E0}" type="presParOf" srcId="{91D87694-72A8-4C7B-BFE2-AFCE09825D6C}" destId="{025CA1FF-344F-4586-9221-CA5829AE4874}"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A1D1B2-5E54-4376-AD4F-A5A86A0E89BF}"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CA"/>
        </a:p>
      </dgm:t>
    </dgm:pt>
    <dgm:pt modelId="{1A3B8520-40E7-459A-B8A6-D0671E785377}">
      <dgm:prSet phldrT="[Text]"/>
      <dgm:spPr>
        <a:xfrm>
          <a:off x="351126" y="1776806"/>
          <a:ext cx="1402691" cy="557804"/>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CA" dirty="0">
              <a:solidFill>
                <a:sysClr val="window" lastClr="FFFFFF"/>
              </a:solidFill>
              <a:latin typeface="Calibri" panose="020F0502020204030204"/>
              <a:ea typeface="+mn-ea"/>
              <a:cs typeface="+mn-cs"/>
            </a:rPr>
            <a:t>Effective management of innovation</a:t>
          </a:r>
        </a:p>
      </dgm:t>
    </dgm:pt>
    <dgm:pt modelId="{86D30645-C2EB-4358-A11E-B9C4F61F7977}" type="parTrans" cxnId="{F1465ABF-143E-4095-AA78-49C434116AB8}">
      <dgm:prSet/>
      <dgm:spPr/>
      <dgm:t>
        <a:bodyPr/>
        <a:lstStyle/>
        <a:p>
          <a:endParaRPr lang="en-CA"/>
        </a:p>
      </dgm:t>
    </dgm:pt>
    <dgm:pt modelId="{16AD8CF2-FB65-43BC-85DB-C4D05933FC90}" type="sibTrans" cxnId="{F1465ABF-143E-4095-AA78-49C434116AB8}">
      <dgm:prSet/>
      <dgm:spPr>
        <a:xfrm>
          <a:off x="883264" y="1049786"/>
          <a:ext cx="1761494" cy="1761494"/>
        </a:xfrm>
        <a:solidFill>
          <a:srgbClr val="5B9BD5">
            <a:tint val="60000"/>
            <a:hueOff val="0"/>
            <a:satOff val="0"/>
            <a:lumOff val="0"/>
            <a:alphaOff val="0"/>
          </a:srgbClr>
        </a:solidFill>
        <a:ln>
          <a:noFill/>
        </a:ln>
        <a:effectLst/>
      </dgm:spPr>
      <dgm:t>
        <a:bodyPr/>
        <a:lstStyle/>
        <a:p>
          <a:endParaRPr lang="en-CA"/>
        </a:p>
      </dgm:t>
    </dgm:pt>
    <dgm:pt modelId="{13E7CC25-DC5D-43E0-8F1C-510371434F33}">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Culture</a:t>
          </a:r>
        </a:p>
      </dgm:t>
    </dgm:pt>
    <dgm:pt modelId="{DF8E2E00-63A3-4A6D-AA52-D7D96E05A007}" type="parTrans" cxnId="{A6552A45-9F81-4344-9F4E-2B3AB0A3828C}">
      <dgm:prSet/>
      <dgm:spPr/>
      <dgm:t>
        <a:bodyPr/>
        <a:lstStyle/>
        <a:p>
          <a:endParaRPr lang="en-CA"/>
        </a:p>
      </dgm:t>
    </dgm:pt>
    <dgm:pt modelId="{BAB963E3-EB43-4DA0-A9E5-0EE2C9C08F53}" type="sibTrans" cxnId="{A6552A45-9F81-4344-9F4E-2B3AB0A3828C}">
      <dgm:prSet/>
      <dgm:spPr/>
      <dgm:t>
        <a:bodyPr/>
        <a:lstStyle/>
        <a:p>
          <a:endParaRPr lang="en-CA"/>
        </a:p>
      </dgm:t>
    </dgm:pt>
    <dgm:pt modelId="{5B2035AE-A25A-436F-B294-7397D62A363F}">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Financial and human resource management</a:t>
          </a:r>
        </a:p>
      </dgm:t>
    </dgm:pt>
    <dgm:pt modelId="{E99264B2-C573-4BBA-B9BF-5F02850F1075}" type="parTrans" cxnId="{11956519-3FCC-438F-8982-C7F283C8F1E6}">
      <dgm:prSet/>
      <dgm:spPr/>
      <dgm:t>
        <a:bodyPr/>
        <a:lstStyle/>
        <a:p>
          <a:endParaRPr lang="en-CA"/>
        </a:p>
      </dgm:t>
    </dgm:pt>
    <dgm:pt modelId="{10E6471F-D16D-4F6B-9262-8F7B5A36EE97}" type="sibTrans" cxnId="{11956519-3FCC-438F-8982-C7F283C8F1E6}">
      <dgm:prSet/>
      <dgm:spPr/>
      <dgm:t>
        <a:bodyPr/>
        <a:lstStyle/>
        <a:p>
          <a:endParaRPr lang="en-CA"/>
        </a:p>
      </dgm:t>
    </dgm:pt>
    <dgm:pt modelId="{E2B43349-08F3-4E66-8A6B-D16EBD93ED06}">
      <dgm:prSet phldrT="[Text]"/>
      <dgm:spPr>
        <a:xfrm>
          <a:off x="2379115" y="475264"/>
          <a:ext cx="1402691" cy="557804"/>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CA" dirty="0">
              <a:solidFill>
                <a:sysClr val="window" lastClr="FFFFFF"/>
              </a:solidFill>
              <a:latin typeface="Calibri" panose="020F0502020204030204"/>
              <a:ea typeface="+mn-ea"/>
              <a:cs typeface="+mn-cs"/>
            </a:rPr>
            <a:t>Financial performance</a:t>
          </a:r>
        </a:p>
      </dgm:t>
    </dgm:pt>
    <dgm:pt modelId="{5941401B-12C8-4764-8AF4-EE55555CAFC0}" type="parTrans" cxnId="{FCD54B6A-5E2E-48DB-9BB8-8E066A67CDA2}">
      <dgm:prSet/>
      <dgm:spPr/>
      <dgm:t>
        <a:bodyPr/>
        <a:lstStyle/>
        <a:p>
          <a:endParaRPr lang="en-CA"/>
        </a:p>
      </dgm:t>
    </dgm:pt>
    <dgm:pt modelId="{0D0FAA0F-7A0F-438C-9408-7BF8EBB87512}" type="sibTrans" cxnId="{FCD54B6A-5E2E-48DB-9BB8-8E066A67CDA2}">
      <dgm:prSet/>
      <dgm:spPr>
        <a:xfrm>
          <a:off x="2898103" y="-52439"/>
          <a:ext cx="1963131" cy="1963131"/>
        </a:xfrm>
        <a:solidFill>
          <a:srgbClr val="5B9BD5">
            <a:tint val="60000"/>
            <a:hueOff val="0"/>
            <a:satOff val="0"/>
            <a:lumOff val="0"/>
            <a:alphaOff val="0"/>
          </a:srgbClr>
        </a:solidFill>
        <a:ln>
          <a:noFill/>
        </a:ln>
        <a:effectLst/>
      </dgm:spPr>
      <dgm:t>
        <a:bodyPr/>
        <a:lstStyle/>
        <a:p>
          <a:endParaRPr lang="en-CA"/>
        </a:p>
      </dgm:t>
    </dgm:pt>
    <dgm:pt modelId="{22A6288A-4F8A-4FF1-90B5-AC5CCE71281A}">
      <dgm:prSet phldrT="[Text]" custT="1"/>
      <dgm:spPr>
        <a:xfrm>
          <a:off x="2028442"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Growth</a:t>
          </a:r>
        </a:p>
      </dgm:t>
    </dgm:pt>
    <dgm:pt modelId="{FF78B202-6E24-4870-A4EE-3703D48AE0E6}" type="parTrans" cxnId="{91678FF7-A03F-4E23-AC4A-C12725BCEF76}">
      <dgm:prSet/>
      <dgm:spPr/>
      <dgm:t>
        <a:bodyPr/>
        <a:lstStyle/>
        <a:p>
          <a:endParaRPr lang="en-CA"/>
        </a:p>
      </dgm:t>
    </dgm:pt>
    <dgm:pt modelId="{1B8B1BED-0BE3-403C-9FE7-6D893D8DD548}" type="sibTrans" cxnId="{91678FF7-A03F-4E23-AC4A-C12725BCEF76}">
      <dgm:prSet/>
      <dgm:spPr/>
      <dgm:t>
        <a:bodyPr/>
        <a:lstStyle/>
        <a:p>
          <a:endParaRPr lang="en-CA"/>
        </a:p>
      </dgm:t>
    </dgm:pt>
    <dgm:pt modelId="{692D6473-A371-4D77-83DF-469CB7FF4368}">
      <dgm:prSet phldrT="[Text]" custT="1"/>
      <dgm:spPr>
        <a:xfrm>
          <a:off x="2028442"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Profit</a:t>
          </a:r>
        </a:p>
      </dgm:t>
    </dgm:pt>
    <dgm:pt modelId="{B26A4090-A023-4549-AD1C-2E74F2B9E53E}" type="parTrans" cxnId="{BAA8B775-4D2C-41AE-8A61-931384C1BB0E}">
      <dgm:prSet/>
      <dgm:spPr/>
      <dgm:t>
        <a:bodyPr/>
        <a:lstStyle/>
        <a:p>
          <a:endParaRPr lang="en-CA"/>
        </a:p>
      </dgm:t>
    </dgm:pt>
    <dgm:pt modelId="{09BF0B5C-E600-4F85-A667-5AC006A1D2E4}" type="sibTrans" cxnId="{BAA8B775-4D2C-41AE-8A61-931384C1BB0E}">
      <dgm:prSet/>
      <dgm:spPr/>
      <dgm:t>
        <a:bodyPr/>
        <a:lstStyle/>
        <a:p>
          <a:endParaRPr lang="en-CA"/>
        </a:p>
      </dgm:t>
    </dgm:pt>
    <dgm:pt modelId="{F723FAE5-BFA1-43C2-9F6D-1FB5CF866B57}">
      <dgm:prSet phldrT="[Text]"/>
      <dgm:spPr>
        <a:xfrm>
          <a:off x="4407105" y="1776806"/>
          <a:ext cx="1402691" cy="557804"/>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CA" dirty="0">
              <a:solidFill>
                <a:sysClr val="window" lastClr="FFFFFF"/>
              </a:solidFill>
              <a:latin typeface="Calibri" panose="020F0502020204030204"/>
              <a:ea typeface="+mn-ea"/>
              <a:cs typeface="+mn-cs"/>
            </a:rPr>
            <a:t>Stock price</a:t>
          </a:r>
        </a:p>
      </dgm:t>
    </dgm:pt>
    <dgm:pt modelId="{9B19D2BF-F5F7-495C-8DEC-8F7F11562B27}" type="parTrans" cxnId="{F8955FBC-CB67-48EC-9789-C21553D7F4C3}">
      <dgm:prSet/>
      <dgm:spPr/>
      <dgm:t>
        <a:bodyPr/>
        <a:lstStyle/>
        <a:p>
          <a:endParaRPr lang="en-CA"/>
        </a:p>
      </dgm:t>
    </dgm:pt>
    <dgm:pt modelId="{DFF29B72-AD69-406D-B6C7-8FF26ED620D9}" type="sibTrans" cxnId="{F8955FBC-CB67-48EC-9789-C21553D7F4C3}">
      <dgm:prSet/>
      <dgm:spPr/>
      <dgm:t>
        <a:bodyPr/>
        <a:lstStyle/>
        <a:p>
          <a:endParaRPr lang="en-CA"/>
        </a:p>
      </dgm:t>
    </dgm:pt>
    <dgm:pt modelId="{AEE4A33D-5630-4FAE-B96F-765ACC6E7D5D}">
      <dgm:prSet phldrT="[Text]" custT="1"/>
      <dgm:spPr>
        <a:xfrm>
          <a:off x="4056432"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Earnings</a:t>
          </a:r>
        </a:p>
      </dgm:t>
    </dgm:pt>
    <dgm:pt modelId="{2448AAF5-91D0-40D2-A2D5-0633D6A32DCC}" type="parTrans" cxnId="{8BA6CCB4-A037-48FD-81E0-841B9F81081E}">
      <dgm:prSet/>
      <dgm:spPr/>
      <dgm:t>
        <a:bodyPr/>
        <a:lstStyle/>
        <a:p>
          <a:endParaRPr lang="en-CA"/>
        </a:p>
      </dgm:t>
    </dgm:pt>
    <dgm:pt modelId="{EF438EBE-3BB3-4958-9E75-027D9AF8178D}" type="sibTrans" cxnId="{8BA6CCB4-A037-48FD-81E0-841B9F81081E}">
      <dgm:prSet/>
      <dgm:spPr/>
      <dgm:t>
        <a:bodyPr/>
        <a:lstStyle/>
        <a:p>
          <a:endParaRPr lang="en-CA"/>
        </a:p>
      </dgm:t>
    </dgm:pt>
    <dgm:pt modelId="{BDAB495B-45FC-4925-8D4D-47424BB848B9}">
      <dgm:prSet phldrT="[Text]" custT="1"/>
      <dgm:spPr>
        <a:xfrm>
          <a:off x="4056432"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P/E ratio</a:t>
          </a:r>
        </a:p>
      </dgm:t>
    </dgm:pt>
    <dgm:pt modelId="{1021B408-C951-48E6-BA7F-BC7D5BA8C102}" type="parTrans" cxnId="{F3452962-A4EB-4FD8-A907-CE031CA90F2C}">
      <dgm:prSet/>
      <dgm:spPr/>
      <dgm:t>
        <a:bodyPr/>
        <a:lstStyle/>
        <a:p>
          <a:endParaRPr lang="en-CA"/>
        </a:p>
      </dgm:t>
    </dgm:pt>
    <dgm:pt modelId="{CE148BE5-6D02-42CF-A74E-96F4C1AD0F28}" type="sibTrans" cxnId="{F3452962-A4EB-4FD8-A907-CE031CA90F2C}">
      <dgm:prSet/>
      <dgm:spPr/>
      <dgm:t>
        <a:bodyPr/>
        <a:lstStyle/>
        <a:p>
          <a:endParaRPr lang="en-CA"/>
        </a:p>
      </dgm:t>
    </dgm:pt>
    <dgm:pt modelId="{80AA4692-3CC7-4490-8E4E-242406BE8890}">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Strategy</a:t>
          </a:r>
        </a:p>
      </dgm:t>
    </dgm:pt>
    <dgm:pt modelId="{F40B6074-7AF8-438B-98E8-AA8EF17A1A6E}" type="parTrans" cxnId="{A3D9617D-47C4-4B73-9367-7F5386617DD0}">
      <dgm:prSet/>
      <dgm:spPr/>
      <dgm:t>
        <a:bodyPr/>
        <a:lstStyle/>
        <a:p>
          <a:endParaRPr lang="en-CA"/>
        </a:p>
      </dgm:t>
    </dgm:pt>
    <dgm:pt modelId="{179F7125-0784-4C3C-8CEA-FD1756C295A7}" type="sibTrans" cxnId="{A3D9617D-47C4-4B73-9367-7F5386617DD0}">
      <dgm:prSet/>
      <dgm:spPr/>
      <dgm:t>
        <a:bodyPr/>
        <a:lstStyle/>
        <a:p>
          <a:endParaRPr lang="en-CA"/>
        </a:p>
      </dgm:t>
    </dgm:pt>
    <dgm:pt modelId="{0A1A77AB-4166-4F72-AA33-689988746827}" type="pres">
      <dgm:prSet presAssocID="{3FA1D1B2-5E54-4376-AD4F-A5A86A0E89BF}" presName="Name0" presStyleCnt="0">
        <dgm:presLayoutVars>
          <dgm:dir/>
          <dgm:animLvl val="lvl"/>
          <dgm:resizeHandles val="exact"/>
        </dgm:presLayoutVars>
      </dgm:prSet>
      <dgm:spPr/>
    </dgm:pt>
    <dgm:pt modelId="{406EEF4C-2851-4075-B8A2-0AEC36F5267B}" type="pres">
      <dgm:prSet presAssocID="{3FA1D1B2-5E54-4376-AD4F-A5A86A0E89BF}" presName="tSp" presStyleCnt="0"/>
      <dgm:spPr/>
    </dgm:pt>
    <dgm:pt modelId="{153F54CD-0B42-4D11-97A4-07E8C9C8502D}" type="pres">
      <dgm:prSet presAssocID="{3FA1D1B2-5E54-4376-AD4F-A5A86A0E89BF}" presName="bSp" presStyleCnt="0"/>
      <dgm:spPr/>
    </dgm:pt>
    <dgm:pt modelId="{AC94E16B-A62B-49B6-8634-274641C2A198}" type="pres">
      <dgm:prSet presAssocID="{3FA1D1B2-5E54-4376-AD4F-A5A86A0E89BF}" presName="process" presStyleCnt="0"/>
      <dgm:spPr/>
    </dgm:pt>
    <dgm:pt modelId="{09E9FC1B-2836-4040-9C56-0C7BC8FB2B37}" type="pres">
      <dgm:prSet presAssocID="{1A3B8520-40E7-459A-B8A6-D0671E785377}" presName="composite1" presStyleCnt="0"/>
      <dgm:spPr/>
    </dgm:pt>
    <dgm:pt modelId="{4B1BB3A5-B3E1-44D2-A6FB-356B8A9899FE}" type="pres">
      <dgm:prSet presAssocID="{1A3B8520-40E7-459A-B8A6-D0671E785377}" presName="dummyNode1" presStyleLbl="node1" presStyleIdx="0" presStyleCnt="3"/>
      <dgm:spPr/>
    </dgm:pt>
    <dgm:pt modelId="{1DDB7BDC-0C72-4F89-90E9-832F1C384DC6}" type="pres">
      <dgm:prSet presAssocID="{1A3B8520-40E7-459A-B8A6-D0671E785377}" presName="childNode1" presStyleLbl="bgAcc1" presStyleIdx="0" presStyleCnt="3">
        <dgm:presLayoutVars>
          <dgm:bulletEnabled val="1"/>
        </dgm:presLayoutVars>
      </dgm:prSet>
      <dgm:spPr>
        <a:prstGeom prst="roundRect">
          <a:avLst>
            <a:gd name="adj" fmla="val 10000"/>
          </a:avLst>
        </a:prstGeom>
      </dgm:spPr>
    </dgm:pt>
    <dgm:pt modelId="{19CECAF1-7FDC-41CB-953E-D0A9EC16F00F}" type="pres">
      <dgm:prSet presAssocID="{1A3B8520-40E7-459A-B8A6-D0671E785377}" presName="childNode1tx" presStyleLbl="bgAcc1" presStyleIdx="0" presStyleCnt="3">
        <dgm:presLayoutVars>
          <dgm:bulletEnabled val="1"/>
        </dgm:presLayoutVars>
      </dgm:prSet>
      <dgm:spPr/>
    </dgm:pt>
    <dgm:pt modelId="{C3812A65-1A99-4C51-BA84-8C5146F7A7BF}" type="pres">
      <dgm:prSet presAssocID="{1A3B8520-40E7-459A-B8A6-D0671E785377}" presName="parentNode1" presStyleLbl="node1" presStyleIdx="0" presStyleCnt="3">
        <dgm:presLayoutVars>
          <dgm:chMax val="1"/>
          <dgm:bulletEnabled val="1"/>
        </dgm:presLayoutVars>
      </dgm:prSet>
      <dgm:spPr>
        <a:prstGeom prst="roundRect">
          <a:avLst>
            <a:gd name="adj" fmla="val 10000"/>
          </a:avLst>
        </a:prstGeom>
      </dgm:spPr>
    </dgm:pt>
    <dgm:pt modelId="{98D31C8F-F71C-4C24-B917-62122818220A}" type="pres">
      <dgm:prSet presAssocID="{1A3B8520-40E7-459A-B8A6-D0671E785377}" presName="connSite1" presStyleCnt="0"/>
      <dgm:spPr/>
    </dgm:pt>
    <dgm:pt modelId="{D2DC5A05-B68D-4415-9730-6B3EF8ACE37B}" type="pres">
      <dgm:prSet presAssocID="{16AD8CF2-FB65-43BC-85DB-C4D05933FC90}" presName="Name9" presStyleLbl="sibTrans2D1" presStyleIdx="0" presStyleCnt="2"/>
      <dgm:spPr>
        <a:prstGeom prst="leftCircularArrow">
          <a:avLst>
            <a:gd name="adj1" fmla="val 3274"/>
            <a:gd name="adj2" fmla="val 404050"/>
            <a:gd name="adj3" fmla="val 2179561"/>
            <a:gd name="adj4" fmla="val 9024489"/>
            <a:gd name="adj5" fmla="val 3820"/>
          </a:avLst>
        </a:prstGeom>
      </dgm:spPr>
    </dgm:pt>
    <dgm:pt modelId="{5F8F8D81-A973-466D-A1F9-1CDAB8A1A601}" type="pres">
      <dgm:prSet presAssocID="{E2B43349-08F3-4E66-8A6B-D16EBD93ED06}" presName="composite2" presStyleCnt="0"/>
      <dgm:spPr/>
    </dgm:pt>
    <dgm:pt modelId="{0397DF5F-D07E-4EB2-BD72-54F0A8F3B936}" type="pres">
      <dgm:prSet presAssocID="{E2B43349-08F3-4E66-8A6B-D16EBD93ED06}" presName="dummyNode2" presStyleLbl="node1" presStyleIdx="0" presStyleCnt="3"/>
      <dgm:spPr/>
    </dgm:pt>
    <dgm:pt modelId="{706225A3-4689-4CD9-8F16-C0329EDE0D66}" type="pres">
      <dgm:prSet presAssocID="{E2B43349-08F3-4E66-8A6B-D16EBD93ED06}" presName="childNode2" presStyleLbl="bgAcc1" presStyleIdx="1" presStyleCnt="3">
        <dgm:presLayoutVars>
          <dgm:bulletEnabled val="1"/>
        </dgm:presLayoutVars>
      </dgm:prSet>
      <dgm:spPr>
        <a:prstGeom prst="roundRect">
          <a:avLst>
            <a:gd name="adj" fmla="val 10000"/>
          </a:avLst>
        </a:prstGeom>
      </dgm:spPr>
    </dgm:pt>
    <dgm:pt modelId="{C6805D34-7D1E-4379-8F25-F0F718A48089}" type="pres">
      <dgm:prSet presAssocID="{E2B43349-08F3-4E66-8A6B-D16EBD93ED06}" presName="childNode2tx" presStyleLbl="bgAcc1" presStyleIdx="1" presStyleCnt="3">
        <dgm:presLayoutVars>
          <dgm:bulletEnabled val="1"/>
        </dgm:presLayoutVars>
      </dgm:prSet>
      <dgm:spPr/>
    </dgm:pt>
    <dgm:pt modelId="{EE0604B4-9C4C-4C0F-B93C-032D6E10CE9E}" type="pres">
      <dgm:prSet presAssocID="{E2B43349-08F3-4E66-8A6B-D16EBD93ED06}" presName="parentNode2" presStyleLbl="node1" presStyleIdx="1" presStyleCnt="3">
        <dgm:presLayoutVars>
          <dgm:chMax val="0"/>
          <dgm:bulletEnabled val="1"/>
        </dgm:presLayoutVars>
      </dgm:prSet>
      <dgm:spPr>
        <a:prstGeom prst="roundRect">
          <a:avLst>
            <a:gd name="adj" fmla="val 10000"/>
          </a:avLst>
        </a:prstGeom>
      </dgm:spPr>
    </dgm:pt>
    <dgm:pt modelId="{568F9052-1FFB-4FCE-8861-1B05E6402DD0}" type="pres">
      <dgm:prSet presAssocID="{E2B43349-08F3-4E66-8A6B-D16EBD93ED06}" presName="connSite2" presStyleCnt="0"/>
      <dgm:spPr/>
    </dgm:pt>
    <dgm:pt modelId="{0D6309FB-24AA-4F59-98B4-4D2AE9A8726E}" type="pres">
      <dgm:prSet presAssocID="{0D0FAA0F-7A0F-438C-9408-7BF8EBB87512}" presName="Name18" presStyleLbl="sibTrans2D1" presStyleIdx="1" presStyleCnt="2"/>
      <dgm:spPr>
        <a:prstGeom prst="circularArrow">
          <a:avLst>
            <a:gd name="adj1" fmla="val 2938"/>
            <a:gd name="adj2" fmla="val 359685"/>
            <a:gd name="adj3" fmla="val 19464804"/>
            <a:gd name="adj4" fmla="val 12575511"/>
            <a:gd name="adj5" fmla="val 3427"/>
          </a:avLst>
        </a:prstGeom>
      </dgm:spPr>
    </dgm:pt>
    <dgm:pt modelId="{91D87694-72A8-4C7B-BFE2-AFCE09825D6C}" type="pres">
      <dgm:prSet presAssocID="{F723FAE5-BFA1-43C2-9F6D-1FB5CF866B57}" presName="composite1" presStyleCnt="0"/>
      <dgm:spPr/>
    </dgm:pt>
    <dgm:pt modelId="{DE6E9413-A44B-4503-9E86-8FA730B2708A}" type="pres">
      <dgm:prSet presAssocID="{F723FAE5-BFA1-43C2-9F6D-1FB5CF866B57}" presName="dummyNode1" presStyleLbl="node1" presStyleIdx="1" presStyleCnt="3"/>
      <dgm:spPr/>
    </dgm:pt>
    <dgm:pt modelId="{EBCAD8D9-6B17-4302-BBA6-D814DDEFF711}" type="pres">
      <dgm:prSet presAssocID="{F723FAE5-BFA1-43C2-9F6D-1FB5CF866B57}" presName="childNode1" presStyleLbl="bgAcc1" presStyleIdx="2" presStyleCnt="3">
        <dgm:presLayoutVars>
          <dgm:bulletEnabled val="1"/>
        </dgm:presLayoutVars>
      </dgm:prSet>
      <dgm:spPr>
        <a:prstGeom prst="roundRect">
          <a:avLst>
            <a:gd name="adj" fmla="val 10000"/>
          </a:avLst>
        </a:prstGeom>
      </dgm:spPr>
    </dgm:pt>
    <dgm:pt modelId="{85F60A93-F76E-4B6B-B219-45B1BE747CF7}" type="pres">
      <dgm:prSet presAssocID="{F723FAE5-BFA1-43C2-9F6D-1FB5CF866B57}" presName="childNode1tx" presStyleLbl="bgAcc1" presStyleIdx="2" presStyleCnt="3">
        <dgm:presLayoutVars>
          <dgm:bulletEnabled val="1"/>
        </dgm:presLayoutVars>
      </dgm:prSet>
      <dgm:spPr/>
    </dgm:pt>
    <dgm:pt modelId="{1DC529E9-6375-4175-862D-3381D4C53ABA}" type="pres">
      <dgm:prSet presAssocID="{F723FAE5-BFA1-43C2-9F6D-1FB5CF866B57}" presName="parentNode1" presStyleLbl="node1" presStyleIdx="2" presStyleCnt="3">
        <dgm:presLayoutVars>
          <dgm:chMax val="1"/>
          <dgm:bulletEnabled val="1"/>
        </dgm:presLayoutVars>
      </dgm:prSet>
      <dgm:spPr>
        <a:prstGeom prst="roundRect">
          <a:avLst>
            <a:gd name="adj" fmla="val 10000"/>
          </a:avLst>
        </a:prstGeom>
      </dgm:spPr>
    </dgm:pt>
    <dgm:pt modelId="{025CA1FF-344F-4586-9221-CA5829AE4874}" type="pres">
      <dgm:prSet presAssocID="{F723FAE5-BFA1-43C2-9F6D-1FB5CF866B57}" presName="connSite1" presStyleCnt="0"/>
      <dgm:spPr/>
    </dgm:pt>
  </dgm:ptLst>
  <dgm:cxnLst>
    <dgm:cxn modelId="{11956519-3FCC-438F-8982-C7F283C8F1E6}" srcId="{1A3B8520-40E7-459A-B8A6-D0671E785377}" destId="{5B2035AE-A25A-436F-B294-7397D62A363F}" srcOrd="1" destOrd="0" parTransId="{E99264B2-C573-4BBA-B9BF-5F02850F1075}" sibTransId="{10E6471F-D16D-4F6B-9262-8F7B5A36EE97}"/>
    <dgm:cxn modelId="{B66F562B-52D1-4AF6-BA92-764EF7A151D6}" type="presOf" srcId="{5B2035AE-A25A-436F-B294-7397D62A363F}" destId="{19CECAF1-7FDC-41CB-953E-D0A9EC16F00F}" srcOrd="1" destOrd="1" presId="urn:microsoft.com/office/officeart/2005/8/layout/hProcess4"/>
    <dgm:cxn modelId="{F8522E2F-2000-45F1-A957-F8378117E0B4}" type="presOf" srcId="{16AD8CF2-FB65-43BC-85DB-C4D05933FC90}" destId="{D2DC5A05-B68D-4415-9730-6B3EF8ACE37B}" srcOrd="0" destOrd="0" presId="urn:microsoft.com/office/officeart/2005/8/layout/hProcess4"/>
    <dgm:cxn modelId="{3048AB3D-D9BC-4857-9D42-CDC444372AD7}" type="presOf" srcId="{BDAB495B-45FC-4925-8D4D-47424BB848B9}" destId="{85F60A93-F76E-4B6B-B219-45B1BE747CF7}" srcOrd="1" destOrd="1" presId="urn:microsoft.com/office/officeart/2005/8/layout/hProcess4"/>
    <dgm:cxn modelId="{3110CD3D-2288-4190-94BF-CD74BCDC2C79}" type="presOf" srcId="{80AA4692-3CC7-4490-8E4E-242406BE8890}" destId="{1DDB7BDC-0C72-4F89-90E9-832F1C384DC6}" srcOrd="0" destOrd="2" presId="urn:microsoft.com/office/officeart/2005/8/layout/hProcess4"/>
    <dgm:cxn modelId="{F3452962-A4EB-4FD8-A907-CE031CA90F2C}" srcId="{F723FAE5-BFA1-43C2-9F6D-1FB5CF866B57}" destId="{BDAB495B-45FC-4925-8D4D-47424BB848B9}" srcOrd="1" destOrd="0" parTransId="{1021B408-C951-48E6-BA7F-BC7D5BA8C102}" sibTransId="{CE148BE5-6D02-42CF-A74E-96F4C1AD0F28}"/>
    <dgm:cxn modelId="{ED532A64-B1F4-41C7-9414-1C04425C7C85}" type="presOf" srcId="{3FA1D1B2-5E54-4376-AD4F-A5A86A0E89BF}" destId="{0A1A77AB-4166-4F72-AA33-689988746827}" srcOrd="0" destOrd="0" presId="urn:microsoft.com/office/officeart/2005/8/layout/hProcess4"/>
    <dgm:cxn modelId="{43370245-73FC-4905-82A1-F8C4F9AEBB3C}" type="presOf" srcId="{13E7CC25-DC5D-43E0-8F1C-510371434F33}" destId="{1DDB7BDC-0C72-4F89-90E9-832F1C384DC6}" srcOrd="0" destOrd="0" presId="urn:microsoft.com/office/officeart/2005/8/layout/hProcess4"/>
    <dgm:cxn modelId="{A6552A45-9F81-4344-9F4E-2B3AB0A3828C}" srcId="{1A3B8520-40E7-459A-B8A6-D0671E785377}" destId="{13E7CC25-DC5D-43E0-8F1C-510371434F33}" srcOrd="0" destOrd="0" parTransId="{DF8E2E00-63A3-4A6D-AA52-D7D96E05A007}" sibTransId="{BAB963E3-EB43-4DA0-A9E5-0EE2C9C08F53}"/>
    <dgm:cxn modelId="{FCD54B6A-5E2E-48DB-9BB8-8E066A67CDA2}" srcId="{3FA1D1B2-5E54-4376-AD4F-A5A86A0E89BF}" destId="{E2B43349-08F3-4E66-8A6B-D16EBD93ED06}" srcOrd="1" destOrd="0" parTransId="{5941401B-12C8-4764-8AF4-EE55555CAFC0}" sibTransId="{0D0FAA0F-7A0F-438C-9408-7BF8EBB87512}"/>
    <dgm:cxn modelId="{E2541B50-315D-4E84-8A3A-6BA64179F5DF}" type="presOf" srcId="{AEE4A33D-5630-4FAE-B96F-765ACC6E7D5D}" destId="{EBCAD8D9-6B17-4302-BBA6-D814DDEFF711}" srcOrd="0" destOrd="0" presId="urn:microsoft.com/office/officeart/2005/8/layout/hProcess4"/>
    <dgm:cxn modelId="{48329C50-F6C5-43CD-88E2-EE0E5BD42597}" type="presOf" srcId="{692D6473-A371-4D77-83DF-469CB7FF4368}" destId="{C6805D34-7D1E-4379-8F25-F0F718A48089}" srcOrd="1" destOrd="1" presId="urn:microsoft.com/office/officeart/2005/8/layout/hProcess4"/>
    <dgm:cxn modelId="{AC0F1572-82FF-4705-B393-87A86AA272D0}" type="presOf" srcId="{692D6473-A371-4D77-83DF-469CB7FF4368}" destId="{706225A3-4689-4CD9-8F16-C0329EDE0D66}" srcOrd="0" destOrd="1" presId="urn:microsoft.com/office/officeart/2005/8/layout/hProcess4"/>
    <dgm:cxn modelId="{BAA8B775-4D2C-41AE-8A61-931384C1BB0E}" srcId="{E2B43349-08F3-4E66-8A6B-D16EBD93ED06}" destId="{692D6473-A371-4D77-83DF-469CB7FF4368}" srcOrd="1" destOrd="0" parTransId="{B26A4090-A023-4549-AD1C-2E74F2B9E53E}" sibTransId="{09BF0B5C-E600-4F85-A667-5AC006A1D2E4}"/>
    <dgm:cxn modelId="{A3D9617D-47C4-4B73-9367-7F5386617DD0}" srcId="{1A3B8520-40E7-459A-B8A6-D0671E785377}" destId="{80AA4692-3CC7-4490-8E4E-242406BE8890}" srcOrd="2" destOrd="0" parTransId="{F40B6074-7AF8-438B-98E8-AA8EF17A1A6E}" sibTransId="{179F7125-0784-4C3C-8CEA-FD1756C295A7}"/>
    <dgm:cxn modelId="{E5B09799-5306-4CB9-9BBC-739899CDBC34}" type="presOf" srcId="{E2B43349-08F3-4E66-8A6B-D16EBD93ED06}" destId="{EE0604B4-9C4C-4C0F-B93C-032D6E10CE9E}" srcOrd="0" destOrd="0" presId="urn:microsoft.com/office/officeart/2005/8/layout/hProcess4"/>
    <dgm:cxn modelId="{0ED941AB-71B6-4F9F-A5D8-1E808704DBF1}" type="presOf" srcId="{F723FAE5-BFA1-43C2-9F6D-1FB5CF866B57}" destId="{1DC529E9-6375-4175-862D-3381D4C53ABA}" srcOrd="0" destOrd="0" presId="urn:microsoft.com/office/officeart/2005/8/layout/hProcess4"/>
    <dgm:cxn modelId="{8BA6CCB4-A037-48FD-81E0-841B9F81081E}" srcId="{F723FAE5-BFA1-43C2-9F6D-1FB5CF866B57}" destId="{AEE4A33D-5630-4FAE-B96F-765ACC6E7D5D}" srcOrd="0" destOrd="0" parTransId="{2448AAF5-91D0-40D2-A2D5-0633D6A32DCC}" sibTransId="{EF438EBE-3BB3-4958-9E75-027D9AF8178D}"/>
    <dgm:cxn modelId="{6CDF67B9-7586-49E0-8DC7-92AD9863FDFE}" type="presOf" srcId="{BDAB495B-45FC-4925-8D4D-47424BB848B9}" destId="{EBCAD8D9-6B17-4302-BBA6-D814DDEFF711}" srcOrd="0" destOrd="1" presId="urn:microsoft.com/office/officeart/2005/8/layout/hProcess4"/>
    <dgm:cxn modelId="{F8955FBC-CB67-48EC-9789-C21553D7F4C3}" srcId="{3FA1D1B2-5E54-4376-AD4F-A5A86A0E89BF}" destId="{F723FAE5-BFA1-43C2-9F6D-1FB5CF866B57}" srcOrd="2" destOrd="0" parTransId="{9B19D2BF-F5F7-495C-8DEC-8F7F11562B27}" sibTransId="{DFF29B72-AD69-406D-B6C7-8FF26ED620D9}"/>
    <dgm:cxn modelId="{F1465ABF-143E-4095-AA78-49C434116AB8}" srcId="{3FA1D1B2-5E54-4376-AD4F-A5A86A0E89BF}" destId="{1A3B8520-40E7-459A-B8A6-D0671E785377}" srcOrd="0" destOrd="0" parTransId="{86D30645-C2EB-4358-A11E-B9C4F61F7977}" sibTransId="{16AD8CF2-FB65-43BC-85DB-C4D05933FC90}"/>
    <dgm:cxn modelId="{3BBF26C0-34B5-41E5-B6F0-D454D1962BA4}" type="presOf" srcId="{5B2035AE-A25A-436F-B294-7397D62A363F}" destId="{1DDB7BDC-0C72-4F89-90E9-832F1C384DC6}" srcOrd="0" destOrd="1" presId="urn:microsoft.com/office/officeart/2005/8/layout/hProcess4"/>
    <dgm:cxn modelId="{92CD9DCF-35AB-489C-A067-C0BA877ED86A}" type="presOf" srcId="{80AA4692-3CC7-4490-8E4E-242406BE8890}" destId="{19CECAF1-7FDC-41CB-953E-D0A9EC16F00F}" srcOrd="1" destOrd="2" presId="urn:microsoft.com/office/officeart/2005/8/layout/hProcess4"/>
    <dgm:cxn modelId="{0CB440D3-1731-4539-B216-9710496B4EC8}" type="presOf" srcId="{1A3B8520-40E7-459A-B8A6-D0671E785377}" destId="{C3812A65-1A99-4C51-BA84-8C5146F7A7BF}" srcOrd="0" destOrd="0" presId="urn:microsoft.com/office/officeart/2005/8/layout/hProcess4"/>
    <dgm:cxn modelId="{5DC268E1-8F8A-47DD-84F2-17A1C16A3DA8}" type="presOf" srcId="{13E7CC25-DC5D-43E0-8F1C-510371434F33}" destId="{19CECAF1-7FDC-41CB-953E-D0A9EC16F00F}" srcOrd="1" destOrd="0" presId="urn:microsoft.com/office/officeart/2005/8/layout/hProcess4"/>
    <dgm:cxn modelId="{DF2F4AE5-3659-4BB7-B36D-9D38480338AA}" type="presOf" srcId="{AEE4A33D-5630-4FAE-B96F-765ACC6E7D5D}" destId="{85F60A93-F76E-4B6B-B219-45B1BE747CF7}" srcOrd="1" destOrd="0" presId="urn:microsoft.com/office/officeart/2005/8/layout/hProcess4"/>
    <dgm:cxn modelId="{E8F229EF-F201-4DA2-9804-E1AC3824CAC2}" type="presOf" srcId="{22A6288A-4F8A-4FF1-90B5-AC5CCE71281A}" destId="{C6805D34-7D1E-4379-8F25-F0F718A48089}" srcOrd="1" destOrd="0" presId="urn:microsoft.com/office/officeart/2005/8/layout/hProcess4"/>
    <dgm:cxn modelId="{91678FF7-A03F-4E23-AC4A-C12725BCEF76}" srcId="{E2B43349-08F3-4E66-8A6B-D16EBD93ED06}" destId="{22A6288A-4F8A-4FF1-90B5-AC5CCE71281A}" srcOrd="0" destOrd="0" parTransId="{FF78B202-6E24-4870-A4EE-3703D48AE0E6}" sibTransId="{1B8B1BED-0BE3-403C-9FE7-6D893D8DD548}"/>
    <dgm:cxn modelId="{B5F642F8-0EA7-4190-94D4-5729DFC36DFE}" type="presOf" srcId="{0D0FAA0F-7A0F-438C-9408-7BF8EBB87512}" destId="{0D6309FB-24AA-4F59-98B4-4D2AE9A8726E}" srcOrd="0" destOrd="0" presId="urn:microsoft.com/office/officeart/2005/8/layout/hProcess4"/>
    <dgm:cxn modelId="{A2BD32FE-FD3F-4D47-89BD-7A424657B930}" type="presOf" srcId="{22A6288A-4F8A-4FF1-90B5-AC5CCE71281A}" destId="{706225A3-4689-4CD9-8F16-C0329EDE0D66}" srcOrd="0" destOrd="0" presId="urn:microsoft.com/office/officeart/2005/8/layout/hProcess4"/>
    <dgm:cxn modelId="{0E79E5B5-BF8A-4818-A7CD-F08CB29C526C}" type="presParOf" srcId="{0A1A77AB-4166-4F72-AA33-689988746827}" destId="{406EEF4C-2851-4075-B8A2-0AEC36F5267B}" srcOrd="0" destOrd="0" presId="urn:microsoft.com/office/officeart/2005/8/layout/hProcess4"/>
    <dgm:cxn modelId="{766EB1A6-31BE-4A21-8F58-8B412E3AA0E0}" type="presParOf" srcId="{0A1A77AB-4166-4F72-AA33-689988746827}" destId="{153F54CD-0B42-4D11-97A4-07E8C9C8502D}" srcOrd="1" destOrd="0" presId="urn:microsoft.com/office/officeart/2005/8/layout/hProcess4"/>
    <dgm:cxn modelId="{D88852C5-B8D1-4550-865F-E6696F07D321}" type="presParOf" srcId="{0A1A77AB-4166-4F72-AA33-689988746827}" destId="{AC94E16B-A62B-49B6-8634-274641C2A198}" srcOrd="2" destOrd="0" presId="urn:microsoft.com/office/officeart/2005/8/layout/hProcess4"/>
    <dgm:cxn modelId="{6CD6BA6C-0532-4196-BC6D-8D4B58B32FB9}" type="presParOf" srcId="{AC94E16B-A62B-49B6-8634-274641C2A198}" destId="{09E9FC1B-2836-4040-9C56-0C7BC8FB2B37}" srcOrd="0" destOrd="0" presId="urn:microsoft.com/office/officeart/2005/8/layout/hProcess4"/>
    <dgm:cxn modelId="{724899A9-40CD-4AB6-9FA6-0E40443062D7}" type="presParOf" srcId="{09E9FC1B-2836-4040-9C56-0C7BC8FB2B37}" destId="{4B1BB3A5-B3E1-44D2-A6FB-356B8A9899FE}" srcOrd="0" destOrd="0" presId="urn:microsoft.com/office/officeart/2005/8/layout/hProcess4"/>
    <dgm:cxn modelId="{02D525C3-9598-41DF-B817-B87A27536D73}" type="presParOf" srcId="{09E9FC1B-2836-4040-9C56-0C7BC8FB2B37}" destId="{1DDB7BDC-0C72-4F89-90E9-832F1C384DC6}" srcOrd="1" destOrd="0" presId="urn:microsoft.com/office/officeart/2005/8/layout/hProcess4"/>
    <dgm:cxn modelId="{2F36A90C-BE47-43B5-B42E-9CE9555071DC}" type="presParOf" srcId="{09E9FC1B-2836-4040-9C56-0C7BC8FB2B37}" destId="{19CECAF1-7FDC-41CB-953E-D0A9EC16F00F}" srcOrd="2" destOrd="0" presId="urn:microsoft.com/office/officeart/2005/8/layout/hProcess4"/>
    <dgm:cxn modelId="{3B640BAB-32DC-43F1-A799-E82E023DAECB}" type="presParOf" srcId="{09E9FC1B-2836-4040-9C56-0C7BC8FB2B37}" destId="{C3812A65-1A99-4C51-BA84-8C5146F7A7BF}" srcOrd="3" destOrd="0" presId="urn:microsoft.com/office/officeart/2005/8/layout/hProcess4"/>
    <dgm:cxn modelId="{AB54542D-F6E8-41FD-91F4-AC355C86FCF4}" type="presParOf" srcId="{09E9FC1B-2836-4040-9C56-0C7BC8FB2B37}" destId="{98D31C8F-F71C-4C24-B917-62122818220A}" srcOrd="4" destOrd="0" presId="urn:microsoft.com/office/officeart/2005/8/layout/hProcess4"/>
    <dgm:cxn modelId="{C45066E4-6C02-4C1A-AB8A-35CAEC84E73D}" type="presParOf" srcId="{AC94E16B-A62B-49B6-8634-274641C2A198}" destId="{D2DC5A05-B68D-4415-9730-6B3EF8ACE37B}" srcOrd="1" destOrd="0" presId="urn:microsoft.com/office/officeart/2005/8/layout/hProcess4"/>
    <dgm:cxn modelId="{1E66CCC7-EE96-478F-9F5C-7F1F9D9855BD}" type="presParOf" srcId="{AC94E16B-A62B-49B6-8634-274641C2A198}" destId="{5F8F8D81-A973-466D-A1F9-1CDAB8A1A601}" srcOrd="2" destOrd="0" presId="urn:microsoft.com/office/officeart/2005/8/layout/hProcess4"/>
    <dgm:cxn modelId="{2C70A876-E46F-4505-BE4E-E073B5A7A7E4}" type="presParOf" srcId="{5F8F8D81-A973-466D-A1F9-1CDAB8A1A601}" destId="{0397DF5F-D07E-4EB2-BD72-54F0A8F3B936}" srcOrd="0" destOrd="0" presId="urn:microsoft.com/office/officeart/2005/8/layout/hProcess4"/>
    <dgm:cxn modelId="{0759404B-2F04-4E08-95F6-49D07EE3ED14}" type="presParOf" srcId="{5F8F8D81-A973-466D-A1F9-1CDAB8A1A601}" destId="{706225A3-4689-4CD9-8F16-C0329EDE0D66}" srcOrd="1" destOrd="0" presId="urn:microsoft.com/office/officeart/2005/8/layout/hProcess4"/>
    <dgm:cxn modelId="{AB0B4FC5-FBD2-4F1F-B328-9EE927213F02}" type="presParOf" srcId="{5F8F8D81-A973-466D-A1F9-1CDAB8A1A601}" destId="{C6805D34-7D1E-4379-8F25-F0F718A48089}" srcOrd="2" destOrd="0" presId="urn:microsoft.com/office/officeart/2005/8/layout/hProcess4"/>
    <dgm:cxn modelId="{E129DF1C-B615-4EE0-8654-E8554F03771C}" type="presParOf" srcId="{5F8F8D81-A973-466D-A1F9-1CDAB8A1A601}" destId="{EE0604B4-9C4C-4C0F-B93C-032D6E10CE9E}" srcOrd="3" destOrd="0" presId="urn:microsoft.com/office/officeart/2005/8/layout/hProcess4"/>
    <dgm:cxn modelId="{52DEE49B-2C20-4B3C-B44C-C6001DA4396D}" type="presParOf" srcId="{5F8F8D81-A973-466D-A1F9-1CDAB8A1A601}" destId="{568F9052-1FFB-4FCE-8861-1B05E6402DD0}" srcOrd="4" destOrd="0" presId="urn:microsoft.com/office/officeart/2005/8/layout/hProcess4"/>
    <dgm:cxn modelId="{5ECB8A58-6C33-442F-906F-689EB64406AB}" type="presParOf" srcId="{AC94E16B-A62B-49B6-8634-274641C2A198}" destId="{0D6309FB-24AA-4F59-98B4-4D2AE9A8726E}" srcOrd="3" destOrd="0" presId="urn:microsoft.com/office/officeart/2005/8/layout/hProcess4"/>
    <dgm:cxn modelId="{9E694948-E980-40B1-85ED-676331F58D4D}" type="presParOf" srcId="{AC94E16B-A62B-49B6-8634-274641C2A198}" destId="{91D87694-72A8-4C7B-BFE2-AFCE09825D6C}" srcOrd="4" destOrd="0" presId="urn:microsoft.com/office/officeart/2005/8/layout/hProcess4"/>
    <dgm:cxn modelId="{141E04C7-DF4B-4A66-9A8D-AEF6F77DF68B}" type="presParOf" srcId="{91D87694-72A8-4C7B-BFE2-AFCE09825D6C}" destId="{DE6E9413-A44B-4503-9E86-8FA730B2708A}" srcOrd="0" destOrd="0" presId="urn:microsoft.com/office/officeart/2005/8/layout/hProcess4"/>
    <dgm:cxn modelId="{4C609571-74C0-4219-B9A5-427F7021E378}" type="presParOf" srcId="{91D87694-72A8-4C7B-BFE2-AFCE09825D6C}" destId="{EBCAD8D9-6B17-4302-BBA6-D814DDEFF711}" srcOrd="1" destOrd="0" presId="urn:microsoft.com/office/officeart/2005/8/layout/hProcess4"/>
    <dgm:cxn modelId="{4B17CADE-41EE-48AE-9D73-7B848DF37F34}" type="presParOf" srcId="{91D87694-72A8-4C7B-BFE2-AFCE09825D6C}" destId="{85F60A93-F76E-4B6B-B219-45B1BE747CF7}" srcOrd="2" destOrd="0" presId="urn:microsoft.com/office/officeart/2005/8/layout/hProcess4"/>
    <dgm:cxn modelId="{704153CC-EDBA-4CF7-ADF8-82B65109F7DC}" type="presParOf" srcId="{91D87694-72A8-4C7B-BFE2-AFCE09825D6C}" destId="{1DC529E9-6375-4175-862D-3381D4C53ABA}" srcOrd="3" destOrd="0" presId="urn:microsoft.com/office/officeart/2005/8/layout/hProcess4"/>
    <dgm:cxn modelId="{015935E6-190F-4FBC-9275-B7A9DDBE41E4}" type="presParOf" srcId="{91D87694-72A8-4C7B-BFE2-AFCE09825D6C}" destId="{025CA1FF-344F-4586-9221-CA5829AE4874}"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DB7BDC-0C72-4F89-90E9-832F1C384DC6}">
      <dsp:nvSpPr>
        <dsp:cNvPr id="0" name=""/>
        <dsp:cNvSpPr/>
      </dsp:nvSpPr>
      <dsp:spPr>
        <a:xfrm>
          <a:off x="0" y="272076"/>
          <a:ext cx="2306743" cy="2122636"/>
        </a:xfrm>
        <a:prstGeom prst="roundRect">
          <a:avLst>
            <a:gd name="adj" fmla="val 10000"/>
          </a:avLst>
        </a:pr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0" algn="l" defTabSz="533400">
            <a:lnSpc>
              <a:spcPct val="90000"/>
            </a:lnSpc>
            <a:spcBef>
              <a:spcPct val="0"/>
            </a:spcBef>
            <a:spcAft>
              <a:spcPct val="15000"/>
            </a:spcAft>
            <a:buNone/>
          </a:pPr>
          <a:endParaRPr lang="en-CA" sz="1200" kern="1200" dirty="0">
            <a:solidFill>
              <a:sysClr val="windowText" lastClr="000000">
                <a:hueOff val="0"/>
                <a:satOff val="0"/>
                <a:lumOff val="0"/>
                <a:alphaOff val="0"/>
              </a:sysClr>
            </a:solidFill>
            <a:latin typeface="Calibri" panose="020F0502020204030204"/>
            <a:ea typeface="+mn-ea"/>
            <a:cs typeface="+mn-cs"/>
          </a:endParaRPr>
        </a:p>
        <a:p>
          <a:pPr marL="114300" lvl="1" indent="0" algn="l" defTabSz="533400">
            <a:lnSpc>
              <a:spcPct val="90000"/>
            </a:lnSpc>
            <a:spcBef>
              <a:spcPct val="0"/>
            </a:spcBef>
            <a:spcAft>
              <a:spcPct val="15000"/>
            </a:spcAft>
            <a:buNone/>
          </a:pPr>
          <a:r>
            <a:rPr lang="en-CA" sz="1200" kern="1200" dirty="0">
              <a:solidFill>
                <a:sysClr val="windowText" lastClr="000000">
                  <a:hueOff val="0"/>
                  <a:satOff val="0"/>
                  <a:lumOff val="0"/>
                  <a:alphaOff val="0"/>
                </a:sysClr>
              </a:solidFill>
              <a:latin typeface="Calibri" panose="020F0502020204030204"/>
              <a:ea typeface="+mn-ea"/>
              <a:cs typeface="+mn-cs"/>
            </a:rPr>
            <a:t>Financial and human resource management</a:t>
          </a:r>
        </a:p>
        <a:p>
          <a:pPr marL="114300" lvl="1" indent="0" algn="l" defTabSz="533400">
            <a:lnSpc>
              <a:spcPct val="90000"/>
            </a:lnSpc>
            <a:spcBef>
              <a:spcPct val="0"/>
            </a:spcBef>
            <a:spcAft>
              <a:spcPct val="15000"/>
            </a:spcAft>
            <a:buNone/>
          </a:pPr>
          <a:r>
            <a:rPr lang="en-CA" sz="1200" kern="1200" dirty="0">
              <a:solidFill>
                <a:sysClr val="windowText" lastClr="000000">
                  <a:hueOff val="0"/>
                  <a:satOff val="0"/>
                  <a:lumOff val="0"/>
                  <a:alphaOff val="0"/>
                </a:sysClr>
              </a:solidFill>
              <a:latin typeface="Calibri" panose="020F0502020204030204"/>
              <a:ea typeface="+mn-ea"/>
              <a:cs typeface="+mn-cs"/>
            </a:rPr>
            <a:t>Culture</a:t>
          </a:r>
        </a:p>
        <a:p>
          <a:pPr marL="114300" lvl="1" indent="0" algn="l" defTabSz="533400">
            <a:lnSpc>
              <a:spcPct val="90000"/>
            </a:lnSpc>
            <a:spcBef>
              <a:spcPct val="0"/>
            </a:spcBef>
            <a:spcAft>
              <a:spcPct val="15000"/>
            </a:spcAft>
            <a:buNone/>
          </a:pPr>
          <a:r>
            <a:rPr lang="en-CA" sz="1200" kern="1200" dirty="0">
              <a:solidFill>
                <a:sysClr val="windowText" lastClr="000000">
                  <a:hueOff val="0"/>
                  <a:satOff val="0"/>
                  <a:lumOff val="0"/>
                  <a:alphaOff val="0"/>
                </a:sysClr>
              </a:solidFill>
              <a:latin typeface="Calibri" panose="020F0502020204030204"/>
              <a:ea typeface="+mn-ea"/>
              <a:cs typeface="+mn-cs"/>
            </a:rPr>
            <a:t>Communications; intra-company</a:t>
          </a:r>
        </a:p>
        <a:p>
          <a:pPr marL="114300" lvl="1" indent="0" algn="l" defTabSz="533400">
            <a:lnSpc>
              <a:spcPct val="90000"/>
            </a:lnSpc>
            <a:spcBef>
              <a:spcPct val="0"/>
            </a:spcBef>
            <a:spcAft>
              <a:spcPct val="15000"/>
            </a:spcAft>
            <a:buNone/>
          </a:pPr>
          <a:r>
            <a:rPr lang="en-CA" sz="1200" kern="1200" dirty="0">
              <a:solidFill>
                <a:sysClr val="windowText" lastClr="000000">
                  <a:hueOff val="0"/>
                  <a:satOff val="0"/>
                  <a:lumOff val="0"/>
                  <a:alphaOff val="0"/>
                </a:sysClr>
              </a:solidFill>
              <a:latin typeface="Calibri" panose="020F0502020204030204"/>
              <a:ea typeface="+mn-ea"/>
              <a:cs typeface="+mn-cs"/>
            </a:rPr>
            <a:t>Technology investment</a:t>
          </a:r>
        </a:p>
        <a:p>
          <a:pPr marL="114300" lvl="1" indent="0" algn="l" defTabSz="533400">
            <a:lnSpc>
              <a:spcPct val="90000"/>
            </a:lnSpc>
            <a:spcBef>
              <a:spcPct val="0"/>
            </a:spcBef>
            <a:spcAft>
              <a:spcPct val="15000"/>
            </a:spcAft>
            <a:buNone/>
          </a:pPr>
          <a:r>
            <a:rPr lang="en-CA" sz="1200" kern="1200" dirty="0">
              <a:solidFill>
                <a:sysClr val="windowText" lastClr="000000">
                  <a:hueOff val="0"/>
                  <a:satOff val="0"/>
                  <a:lumOff val="0"/>
                  <a:alphaOff val="0"/>
                </a:sysClr>
              </a:solidFill>
              <a:latin typeface="Calibri" panose="020F0502020204030204"/>
              <a:ea typeface="+mn-ea"/>
              <a:cs typeface="+mn-cs"/>
            </a:rPr>
            <a:t>Strategy/organization</a:t>
          </a:r>
        </a:p>
      </dsp:txBody>
      <dsp:txXfrm>
        <a:off x="48848" y="320924"/>
        <a:ext cx="2209047" cy="1570089"/>
      </dsp:txXfrm>
    </dsp:sp>
    <dsp:sp modelId="{D2DC5A05-B68D-4415-9730-6B3EF8ACE37B}">
      <dsp:nvSpPr>
        <dsp:cNvPr id="0" name=""/>
        <dsp:cNvSpPr/>
      </dsp:nvSpPr>
      <dsp:spPr>
        <a:xfrm>
          <a:off x="1788407" y="1759366"/>
          <a:ext cx="2290011" cy="2290011"/>
        </a:xfrm>
        <a:prstGeom prst="leftCircularArrow">
          <a:avLst>
            <a:gd name="adj1" fmla="val 3274"/>
            <a:gd name="adj2" fmla="val 404050"/>
            <a:gd name="adj3" fmla="val 2179561"/>
            <a:gd name="adj4" fmla="val 9024489"/>
            <a:gd name="adj5" fmla="val 382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C3812A65-1A99-4C51-BA84-8C5146F7A7BF}">
      <dsp:nvSpPr>
        <dsp:cNvPr id="0" name=""/>
        <dsp:cNvSpPr/>
      </dsp:nvSpPr>
      <dsp:spPr>
        <a:xfrm>
          <a:off x="671673" y="2877900"/>
          <a:ext cx="1792842" cy="712954"/>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CA" sz="1500" kern="1200">
              <a:solidFill>
                <a:sysClr val="window" lastClr="FFFFFF"/>
              </a:solidFill>
              <a:latin typeface="Calibri" panose="020F0502020204030204"/>
              <a:ea typeface="+mn-ea"/>
              <a:cs typeface="+mn-cs"/>
            </a:rPr>
            <a:t>Effective management of innovation</a:t>
          </a:r>
        </a:p>
      </dsp:txBody>
      <dsp:txXfrm>
        <a:off x="692555" y="2898782"/>
        <a:ext cx="1751078" cy="671190"/>
      </dsp:txXfrm>
    </dsp:sp>
    <dsp:sp modelId="{706225A3-4689-4CD9-8F16-C0329EDE0D66}">
      <dsp:nvSpPr>
        <dsp:cNvPr id="0" name=""/>
        <dsp:cNvSpPr/>
      </dsp:nvSpPr>
      <dsp:spPr>
        <a:xfrm>
          <a:off x="2745253" y="967651"/>
          <a:ext cx="2016948" cy="1663560"/>
        </a:xfrm>
        <a:prstGeom prst="roundRect">
          <a:avLst>
            <a:gd name="adj" fmla="val 10000"/>
          </a:avLst>
        </a:pr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en-CA" sz="1200" kern="1200">
              <a:solidFill>
                <a:sysClr val="windowText" lastClr="000000">
                  <a:hueOff val="0"/>
                  <a:satOff val="0"/>
                  <a:lumOff val="0"/>
                  <a:alphaOff val="0"/>
                </a:sysClr>
              </a:solidFill>
              <a:latin typeface="Calibri" panose="020F0502020204030204"/>
              <a:ea typeface="+mn-ea"/>
              <a:cs typeface="+mn-cs"/>
            </a:rPr>
            <a:t>Growth</a:t>
          </a:r>
        </a:p>
        <a:p>
          <a:pPr marL="114300" lvl="1" indent="-114300" algn="l" defTabSz="533400">
            <a:lnSpc>
              <a:spcPct val="90000"/>
            </a:lnSpc>
            <a:spcBef>
              <a:spcPct val="0"/>
            </a:spcBef>
            <a:spcAft>
              <a:spcPct val="15000"/>
            </a:spcAft>
            <a:buChar char="•"/>
          </a:pPr>
          <a:r>
            <a:rPr lang="en-CA" sz="1200" kern="1200">
              <a:solidFill>
                <a:sysClr val="windowText" lastClr="000000">
                  <a:hueOff val="0"/>
                  <a:satOff val="0"/>
                  <a:lumOff val="0"/>
                  <a:alphaOff val="0"/>
                </a:sysClr>
              </a:solidFill>
              <a:latin typeface="Calibri" panose="020F0502020204030204"/>
              <a:ea typeface="+mn-ea"/>
              <a:cs typeface="+mn-cs"/>
            </a:rPr>
            <a:t>Profit</a:t>
          </a:r>
        </a:p>
        <a:p>
          <a:pPr marL="114300" lvl="1" indent="-114300" algn="l" defTabSz="533400">
            <a:lnSpc>
              <a:spcPct val="90000"/>
            </a:lnSpc>
            <a:spcBef>
              <a:spcPct val="0"/>
            </a:spcBef>
            <a:spcAft>
              <a:spcPct val="15000"/>
            </a:spcAft>
            <a:buChar char="•"/>
          </a:pPr>
          <a:r>
            <a:rPr lang="en-CA" sz="1200" kern="1200">
              <a:solidFill>
                <a:sysClr val="windowText" lastClr="000000">
                  <a:hueOff val="0"/>
                  <a:satOff val="0"/>
                  <a:lumOff val="0"/>
                  <a:alphaOff val="0"/>
                </a:sysClr>
              </a:solidFill>
              <a:latin typeface="Calibri" panose="020F0502020204030204"/>
              <a:ea typeface="+mn-ea"/>
              <a:cs typeface="+mn-cs"/>
            </a:rPr>
            <a:t>Reliable products/services</a:t>
          </a:r>
        </a:p>
      </dsp:txBody>
      <dsp:txXfrm>
        <a:off x="2783536" y="1362411"/>
        <a:ext cx="1940382" cy="1230517"/>
      </dsp:txXfrm>
    </dsp:sp>
    <dsp:sp modelId="{0D6309FB-24AA-4F59-98B4-4D2AE9A8726E}">
      <dsp:nvSpPr>
        <dsp:cNvPr id="0" name=""/>
        <dsp:cNvSpPr/>
      </dsp:nvSpPr>
      <dsp:spPr>
        <a:xfrm>
          <a:off x="3854736" y="-66852"/>
          <a:ext cx="2520139" cy="2520139"/>
        </a:xfrm>
        <a:prstGeom prst="circularArrow">
          <a:avLst>
            <a:gd name="adj1" fmla="val 2938"/>
            <a:gd name="adj2" fmla="val 359685"/>
            <a:gd name="adj3" fmla="val 19464804"/>
            <a:gd name="adj4" fmla="val 12575511"/>
            <a:gd name="adj5" fmla="val 3427"/>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EE0604B4-9C4C-4C0F-B93C-032D6E10CE9E}">
      <dsp:nvSpPr>
        <dsp:cNvPr id="0" name=""/>
        <dsp:cNvSpPr/>
      </dsp:nvSpPr>
      <dsp:spPr>
        <a:xfrm>
          <a:off x="3193463" y="611174"/>
          <a:ext cx="1792842" cy="712954"/>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CA" sz="1500" kern="1200">
              <a:solidFill>
                <a:sysClr val="window" lastClr="FFFFFF"/>
              </a:solidFill>
              <a:latin typeface="Calibri" panose="020F0502020204030204"/>
              <a:ea typeface="+mn-ea"/>
              <a:cs typeface="+mn-cs"/>
            </a:rPr>
            <a:t>Financial performance</a:t>
          </a:r>
        </a:p>
      </dsp:txBody>
      <dsp:txXfrm>
        <a:off x="3214345" y="632056"/>
        <a:ext cx="1751078" cy="671190"/>
      </dsp:txXfrm>
    </dsp:sp>
    <dsp:sp modelId="{EBCAD8D9-6B17-4302-BBA6-D814DDEFF711}">
      <dsp:nvSpPr>
        <dsp:cNvPr id="0" name=""/>
        <dsp:cNvSpPr/>
      </dsp:nvSpPr>
      <dsp:spPr>
        <a:xfrm>
          <a:off x="5344153" y="967651"/>
          <a:ext cx="2016948" cy="1663560"/>
        </a:xfrm>
        <a:prstGeom prst="roundRect">
          <a:avLst>
            <a:gd name="adj" fmla="val 10000"/>
          </a:avLst>
        </a:pr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en-CA" sz="1200" kern="1200">
              <a:solidFill>
                <a:sysClr val="windowText" lastClr="000000">
                  <a:hueOff val="0"/>
                  <a:satOff val="0"/>
                  <a:lumOff val="0"/>
                  <a:alphaOff val="0"/>
                </a:sysClr>
              </a:solidFill>
              <a:latin typeface="Calibri" panose="020F0502020204030204"/>
              <a:ea typeface="+mn-ea"/>
              <a:cs typeface="+mn-cs"/>
            </a:rPr>
            <a:t>Earnings</a:t>
          </a:r>
        </a:p>
        <a:p>
          <a:pPr marL="114300" lvl="1" indent="-114300" algn="l" defTabSz="533400">
            <a:lnSpc>
              <a:spcPct val="90000"/>
            </a:lnSpc>
            <a:spcBef>
              <a:spcPct val="0"/>
            </a:spcBef>
            <a:spcAft>
              <a:spcPct val="15000"/>
            </a:spcAft>
            <a:buChar char="•"/>
          </a:pPr>
          <a:r>
            <a:rPr lang="en-CA" sz="1200" kern="1200">
              <a:solidFill>
                <a:sysClr val="windowText" lastClr="000000">
                  <a:hueOff val="0"/>
                  <a:satOff val="0"/>
                  <a:lumOff val="0"/>
                  <a:alphaOff val="0"/>
                </a:sysClr>
              </a:solidFill>
              <a:latin typeface="Calibri" panose="020F0502020204030204"/>
              <a:ea typeface="+mn-ea"/>
              <a:cs typeface="+mn-cs"/>
            </a:rPr>
            <a:t>P/E ratio</a:t>
          </a:r>
        </a:p>
      </dsp:txBody>
      <dsp:txXfrm>
        <a:off x="5382436" y="1005934"/>
        <a:ext cx="1940382" cy="1230517"/>
      </dsp:txXfrm>
    </dsp:sp>
    <dsp:sp modelId="{1DC529E9-6375-4175-862D-3381D4C53ABA}">
      <dsp:nvSpPr>
        <dsp:cNvPr id="0" name=""/>
        <dsp:cNvSpPr/>
      </dsp:nvSpPr>
      <dsp:spPr>
        <a:xfrm>
          <a:off x="5792364" y="2274734"/>
          <a:ext cx="1792842" cy="712954"/>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CA" sz="1500" kern="1200">
              <a:solidFill>
                <a:sysClr val="window" lastClr="FFFFFF"/>
              </a:solidFill>
              <a:latin typeface="Calibri" panose="020F0502020204030204"/>
              <a:ea typeface="+mn-ea"/>
              <a:cs typeface="+mn-cs"/>
            </a:rPr>
            <a:t>Stock price</a:t>
          </a:r>
        </a:p>
      </dsp:txBody>
      <dsp:txXfrm>
        <a:off x="5813246" y="2295616"/>
        <a:ext cx="1751078" cy="6711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DB7BDC-0C72-4F89-90E9-832F1C384DC6}">
      <dsp:nvSpPr>
        <dsp:cNvPr id="0" name=""/>
        <dsp:cNvSpPr/>
      </dsp:nvSpPr>
      <dsp:spPr>
        <a:xfrm>
          <a:off x="172155" y="986990"/>
          <a:ext cx="2299455" cy="1896569"/>
        </a:xfrm>
        <a:prstGeom prst="roundRect">
          <a:avLst>
            <a:gd name="adj" fmla="val 10000"/>
          </a:avLst>
        </a:pr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en-CA" sz="1200" kern="1200" dirty="0">
              <a:solidFill>
                <a:sysClr val="windowText" lastClr="000000">
                  <a:hueOff val="0"/>
                  <a:satOff val="0"/>
                  <a:lumOff val="0"/>
                  <a:alphaOff val="0"/>
                </a:sysClr>
              </a:solidFill>
              <a:latin typeface="Calibri" panose="020F0502020204030204"/>
              <a:ea typeface="+mn-ea"/>
              <a:cs typeface="+mn-cs"/>
            </a:rPr>
            <a:t>Culture</a:t>
          </a:r>
        </a:p>
        <a:p>
          <a:pPr marL="114300" lvl="1" indent="-114300" algn="l" defTabSz="533400">
            <a:lnSpc>
              <a:spcPct val="90000"/>
            </a:lnSpc>
            <a:spcBef>
              <a:spcPct val="0"/>
            </a:spcBef>
            <a:spcAft>
              <a:spcPct val="15000"/>
            </a:spcAft>
            <a:buChar char="•"/>
          </a:pPr>
          <a:r>
            <a:rPr lang="en-CA" sz="1200" kern="1200" dirty="0">
              <a:solidFill>
                <a:sysClr val="windowText" lastClr="000000">
                  <a:hueOff val="0"/>
                  <a:satOff val="0"/>
                  <a:lumOff val="0"/>
                  <a:alphaOff val="0"/>
                </a:sysClr>
              </a:solidFill>
              <a:latin typeface="Calibri" panose="020F0502020204030204"/>
              <a:ea typeface="+mn-ea"/>
              <a:cs typeface="+mn-cs"/>
            </a:rPr>
            <a:t>Financial and human resource management</a:t>
          </a:r>
        </a:p>
        <a:p>
          <a:pPr marL="114300" lvl="1" indent="-114300" algn="l" defTabSz="533400">
            <a:lnSpc>
              <a:spcPct val="90000"/>
            </a:lnSpc>
            <a:spcBef>
              <a:spcPct val="0"/>
            </a:spcBef>
            <a:spcAft>
              <a:spcPct val="15000"/>
            </a:spcAft>
            <a:buChar char="•"/>
          </a:pPr>
          <a:r>
            <a:rPr lang="en-CA" sz="1200" kern="1200" dirty="0">
              <a:solidFill>
                <a:sysClr val="windowText" lastClr="000000">
                  <a:hueOff val="0"/>
                  <a:satOff val="0"/>
                  <a:lumOff val="0"/>
                  <a:alphaOff val="0"/>
                </a:sysClr>
              </a:solidFill>
              <a:latin typeface="Calibri" panose="020F0502020204030204"/>
              <a:ea typeface="+mn-ea"/>
              <a:cs typeface="+mn-cs"/>
            </a:rPr>
            <a:t>Strategy</a:t>
          </a:r>
        </a:p>
      </dsp:txBody>
      <dsp:txXfrm>
        <a:off x="215800" y="1030635"/>
        <a:ext cx="2212165" cy="1402872"/>
      </dsp:txXfrm>
    </dsp:sp>
    <dsp:sp modelId="{D2DC5A05-B68D-4415-9730-6B3EF8ACE37B}">
      <dsp:nvSpPr>
        <dsp:cNvPr id="0" name=""/>
        <dsp:cNvSpPr/>
      </dsp:nvSpPr>
      <dsp:spPr>
        <a:xfrm>
          <a:off x="1445015" y="1369111"/>
          <a:ext cx="2638667" cy="2638667"/>
        </a:xfrm>
        <a:prstGeom prst="leftCircularArrow">
          <a:avLst>
            <a:gd name="adj1" fmla="val 3274"/>
            <a:gd name="adj2" fmla="val 404050"/>
            <a:gd name="adj3" fmla="val 2179561"/>
            <a:gd name="adj4" fmla="val 9024489"/>
            <a:gd name="adj5" fmla="val 382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C3812A65-1A99-4C51-BA84-8C5146F7A7BF}">
      <dsp:nvSpPr>
        <dsp:cNvPr id="0" name=""/>
        <dsp:cNvSpPr/>
      </dsp:nvSpPr>
      <dsp:spPr>
        <a:xfrm>
          <a:off x="683146" y="2477152"/>
          <a:ext cx="2043960" cy="812815"/>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CA" sz="1700" kern="1200" dirty="0">
              <a:solidFill>
                <a:sysClr val="window" lastClr="FFFFFF"/>
              </a:solidFill>
              <a:latin typeface="Calibri" panose="020F0502020204030204"/>
              <a:ea typeface="+mn-ea"/>
              <a:cs typeface="+mn-cs"/>
            </a:rPr>
            <a:t>Effective management of innovation</a:t>
          </a:r>
        </a:p>
      </dsp:txBody>
      <dsp:txXfrm>
        <a:off x="706953" y="2500959"/>
        <a:ext cx="1996346" cy="765201"/>
      </dsp:txXfrm>
    </dsp:sp>
    <dsp:sp modelId="{706225A3-4689-4CD9-8F16-C0329EDE0D66}">
      <dsp:nvSpPr>
        <dsp:cNvPr id="0" name=""/>
        <dsp:cNvSpPr/>
      </dsp:nvSpPr>
      <dsp:spPr>
        <a:xfrm>
          <a:off x="3172060" y="986990"/>
          <a:ext cx="2299455" cy="1896569"/>
        </a:xfrm>
        <a:prstGeom prst="roundRect">
          <a:avLst>
            <a:gd name="adj" fmla="val 10000"/>
          </a:avLst>
        </a:pr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en-CA" sz="1200" kern="1200" dirty="0">
              <a:solidFill>
                <a:sysClr val="windowText" lastClr="000000">
                  <a:hueOff val="0"/>
                  <a:satOff val="0"/>
                  <a:lumOff val="0"/>
                  <a:alphaOff val="0"/>
                </a:sysClr>
              </a:solidFill>
              <a:latin typeface="Calibri" panose="020F0502020204030204"/>
              <a:ea typeface="+mn-ea"/>
              <a:cs typeface="+mn-cs"/>
            </a:rPr>
            <a:t>Growth</a:t>
          </a:r>
        </a:p>
        <a:p>
          <a:pPr marL="114300" lvl="1" indent="-114300" algn="l" defTabSz="533400">
            <a:lnSpc>
              <a:spcPct val="90000"/>
            </a:lnSpc>
            <a:spcBef>
              <a:spcPct val="0"/>
            </a:spcBef>
            <a:spcAft>
              <a:spcPct val="15000"/>
            </a:spcAft>
            <a:buChar char="•"/>
          </a:pPr>
          <a:r>
            <a:rPr lang="en-CA" sz="1200" kern="1200" dirty="0">
              <a:solidFill>
                <a:sysClr val="windowText" lastClr="000000">
                  <a:hueOff val="0"/>
                  <a:satOff val="0"/>
                  <a:lumOff val="0"/>
                  <a:alphaOff val="0"/>
                </a:sysClr>
              </a:solidFill>
              <a:latin typeface="Calibri" panose="020F0502020204030204"/>
              <a:ea typeface="+mn-ea"/>
              <a:cs typeface="+mn-cs"/>
            </a:rPr>
            <a:t>Profit</a:t>
          </a:r>
        </a:p>
      </dsp:txBody>
      <dsp:txXfrm>
        <a:off x="3215705" y="1437043"/>
        <a:ext cx="2212165" cy="1402872"/>
      </dsp:txXfrm>
    </dsp:sp>
    <dsp:sp modelId="{0D6309FB-24AA-4F59-98B4-4D2AE9A8726E}">
      <dsp:nvSpPr>
        <dsp:cNvPr id="0" name=""/>
        <dsp:cNvSpPr/>
      </dsp:nvSpPr>
      <dsp:spPr>
        <a:xfrm>
          <a:off x="4425758" y="-211590"/>
          <a:ext cx="2932486" cy="2932486"/>
        </a:xfrm>
        <a:prstGeom prst="circularArrow">
          <a:avLst>
            <a:gd name="adj1" fmla="val 2938"/>
            <a:gd name="adj2" fmla="val 359685"/>
            <a:gd name="adj3" fmla="val 19464804"/>
            <a:gd name="adj4" fmla="val 12575511"/>
            <a:gd name="adj5" fmla="val 3427"/>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EE0604B4-9C4C-4C0F-B93C-032D6E10CE9E}">
      <dsp:nvSpPr>
        <dsp:cNvPr id="0" name=""/>
        <dsp:cNvSpPr/>
      </dsp:nvSpPr>
      <dsp:spPr>
        <a:xfrm>
          <a:off x="3683050" y="580582"/>
          <a:ext cx="2043960" cy="812815"/>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CA" sz="1700" kern="1200" dirty="0">
              <a:solidFill>
                <a:sysClr val="window" lastClr="FFFFFF"/>
              </a:solidFill>
              <a:latin typeface="Calibri" panose="020F0502020204030204"/>
              <a:ea typeface="+mn-ea"/>
              <a:cs typeface="+mn-cs"/>
            </a:rPr>
            <a:t>Financial performance</a:t>
          </a:r>
        </a:p>
      </dsp:txBody>
      <dsp:txXfrm>
        <a:off x="3706857" y="604389"/>
        <a:ext cx="1996346" cy="765201"/>
      </dsp:txXfrm>
    </dsp:sp>
    <dsp:sp modelId="{EBCAD8D9-6B17-4302-BBA6-D814DDEFF711}">
      <dsp:nvSpPr>
        <dsp:cNvPr id="0" name=""/>
        <dsp:cNvSpPr/>
      </dsp:nvSpPr>
      <dsp:spPr>
        <a:xfrm>
          <a:off x="6171964" y="986990"/>
          <a:ext cx="2299455" cy="1896569"/>
        </a:xfrm>
        <a:prstGeom prst="roundRect">
          <a:avLst>
            <a:gd name="adj" fmla="val 10000"/>
          </a:avLst>
        </a:pr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en-CA" sz="1200" kern="1200" dirty="0">
              <a:solidFill>
                <a:sysClr val="windowText" lastClr="000000">
                  <a:hueOff val="0"/>
                  <a:satOff val="0"/>
                  <a:lumOff val="0"/>
                  <a:alphaOff val="0"/>
                </a:sysClr>
              </a:solidFill>
              <a:latin typeface="Calibri" panose="020F0502020204030204"/>
              <a:ea typeface="+mn-ea"/>
              <a:cs typeface="+mn-cs"/>
            </a:rPr>
            <a:t>Earnings</a:t>
          </a:r>
        </a:p>
        <a:p>
          <a:pPr marL="114300" lvl="1" indent="-114300" algn="l" defTabSz="533400">
            <a:lnSpc>
              <a:spcPct val="90000"/>
            </a:lnSpc>
            <a:spcBef>
              <a:spcPct val="0"/>
            </a:spcBef>
            <a:spcAft>
              <a:spcPct val="15000"/>
            </a:spcAft>
            <a:buChar char="•"/>
          </a:pPr>
          <a:r>
            <a:rPr lang="en-CA" sz="1200" kern="1200" dirty="0">
              <a:solidFill>
                <a:sysClr val="windowText" lastClr="000000">
                  <a:hueOff val="0"/>
                  <a:satOff val="0"/>
                  <a:lumOff val="0"/>
                  <a:alphaOff val="0"/>
                </a:sysClr>
              </a:solidFill>
              <a:latin typeface="Calibri" panose="020F0502020204030204"/>
              <a:ea typeface="+mn-ea"/>
              <a:cs typeface="+mn-cs"/>
            </a:rPr>
            <a:t>P/E ratio</a:t>
          </a:r>
        </a:p>
      </dsp:txBody>
      <dsp:txXfrm>
        <a:off x="6215609" y="1030635"/>
        <a:ext cx="2212165" cy="1402872"/>
      </dsp:txXfrm>
    </dsp:sp>
    <dsp:sp modelId="{1DC529E9-6375-4175-862D-3381D4C53ABA}">
      <dsp:nvSpPr>
        <dsp:cNvPr id="0" name=""/>
        <dsp:cNvSpPr/>
      </dsp:nvSpPr>
      <dsp:spPr>
        <a:xfrm>
          <a:off x="6682954" y="2477152"/>
          <a:ext cx="2043960" cy="812815"/>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CA" sz="1700" kern="1200" dirty="0">
              <a:solidFill>
                <a:sysClr val="window" lastClr="FFFFFF"/>
              </a:solidFill>
              <a:latin typeface="Calibri" panose="020F0502020204030204"/>
              <a:ea typeface="+mn-ea"/>
              <a:cs typeface="+mn-cs"/>
            </a:rPr>
            <a:t>Stock price</a:t>
          </a:r>
        </a:p>
      </dsp:txBody>
      <dsp:txXfrm>
        <a:off x="6706761" y="2500959"/>
        <a:ext cx="1996346" cy="76520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79E2D7-45BF-41AD-9E67-85CBF7524A3C}" type="datetimeFigureOut">
              <a:rPr lang="en-CA" smtClean="0"/>
              <a:t>2017-12-27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92803F-3359-4FB4-9F74-3B5B4568BAAE}" type="slidenum">
              <a:rPr lang="en-CA" smtClean="0"/>
              <a:t>‹#›</a:t>
            </a:fld>
            <a:endParaRPr lang="en-CA"/>
          </a:p>
        </p:txBody>
      </p:sp>
    </p:spTree>
    <p:extLst>
      <p:ext uri="{BB962C8B-B14F-4D97-AF65-F5344CB8AC3E}">
        <p14:creationId xmlns:p14="http://schemas.microsoft.com/office/powerpoint/2010/main" val="2562089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492803F-3359-4FB4-9F74-3B5B4568BAAE}" type="slidenum">
              <a:rPr lang="en-CA" smtClean="0"/>
              <a:t>3</a:t>
            </a:fld>
            <a:endParaRPr lang="en-CA"/>
          </a:p>
        </p:txBody>
      </p:sp>
    </p:spTree>
    <p:extLst>
      <p:ext uri="{BB962C8B-B14F-4D97-AF65-F5344CB8AC3E}">
        <p14:creationId xmlns:p14="http://schemas.microsoft.com/office/powerpoint/2010/main" val="3535723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492803F-3359-4FB4-9F74-3B5B4568BAAE}" type="slidenum">
              <a:rPr lang="en-CA" smtClean="0"/>
              <a:t>11</a:t>
            </a:fld>
            <a:endParaRPr lang="en-CA"/>
          </a:p>
        </p:txBody>
      </p:sp>
    </p:spTree>
    <p:extLst>
      <p:ext uri="{BB962C8B-B14F-4D97-AF65-F5344CB8AC3E}">
        <p14:creationId xmlns:p14="http://schemas.microsoft.com/office/powerpoint/2010/main" val="892547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492803F-3359-4FB4-9F74-3B5B4568BAAE}" type="slidenum">
              <a:rPr lang="en-CA" smtClean="0"/>
              <a:t>12</a:t>
            </a:fld>
            <a:endParaRPr lang="en-CA"/>
          </a:p>
        </p:txBody>
      </p:sp>
    </p:spTree>
    <p:extLst>
      <p:ext uri="{BB962C8B-B14F-4D97-AF65-F5344CB8AC3E}">
        <p14:creationId xmlns:p14="http://schemas.microsoft.com/office/powerpoint/2010/main" val="2039615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492803F-3359-4FB4-9F74-3B5B4568BAAE}" type="slidenum">
              <a:rPr lang="en-CA" smtClean="0"/>
              <a:t>15</a:t>
            </a:fld>
            <a:endParaRPr lang="en-CA"/>
          </a:p>
        </p:txBody>
      </p:sp>
    </p:spTree>
    <p:extLst>
      <p:ext uri="{BB962C8B-B14F-4D97-AF65-F5344CB8AC3E}">
        <p14:creationId xmlns:p14="http://schemas.microsoft.com/office/powerpoint/2010/main" val="1122259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5D9086-533F-4C07-9411-D3B473287347}" type="datetime1">
              <a:rPr lang="en-US" smtClean="0"/>
              <a:t>12/27/2017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AC5E27-DEBD-4BDC-A960-DA4BF0ED498F}" type="datetime1">
              <a:rPr lang="en-US" smtClean="0"/>
              <a:t>12/27/2017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6FF21B-7338-4D52-A112-545D4DA91CF3}" type="datetime1">
              <a:rPr lang="en-US" smtClean="0"/>
              <a:t>12/27/2017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01338A7-0306-426E-BCD2-781DA9200522}" type="datetime1">
              <a:rPr lang="en-US" smtClean="0"/>
              <a:t>12/27/2017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1CF96B-9EA9-42F4-995C-E3709D8AD512}" type="datetime1">
              <a:rPr lang="en-US" smtClean="0"/>
              <a:t>12/27/2017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740972E-DC64-462E-8C08-8614F329B7C4}" type="datetime1">
              <a:rPr lang="en-US" smtClean="0"/>
              <a:t>12/27/2017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BBA6AE6-EDD9-4298-A9E1-99E78B89B44A}" type="datetime1">
              <a:rPr lang="en-US" smtClean="0"/>
              <a:t>12/27/2017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D741E2-8810-4FBB-B624-94063CB6B30D}" type="datetime1">
              <a:rPr lang="en-US" smtClean="0"/>
              <a:t>12/27/2017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1ECBD29-C717-4750-8D3B-A67AF2F30DCC}" type="datetime1">
              <a:rPr lang="en-US" smtClean="0"/>
              <a:t>12/27/2017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489CD1-3DFF-4F09-BDCC-1BE0687DB9FB}" type="datetime1">
              <a:rPr lang="en-US" smtClean="0"/>
              <a:t>12/27/2017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1A0B00-5094-4A13-B0B2-BC4BDFE27247}" type="datetime1">
              <a:rPr lang="en-US" smtClean="0"/>
              <a:t>12/27/2017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5C7F66-6A7E-4EE1-BB3F-22ED67DFF744}" type="datetime1">
              <a:rPr lang="en-US" smtClean="0"/>
              <a:t>12/27/2017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8CB459-87A8-4056-B628-15E711975E00}" type="datetime1">
              <a:rPr lang="en-US" smtClean="0"/>
              <a:t>12/27/2017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BE9EAE-3CBB-4E0F-9FEC-504B8F1ECAD6}" type="datetime1">
              <a:rPr lang="en-US" smtClean="0"/>
              <a:t>12/27/2017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3027A22-B4EC-4A0E-A594-BDCFD880BC2A}" type="datetime1">
              <a:rPr lang="en-US" smtClean="0"/>
              <a:t>12/27/2017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02B30F-286B-4776-87CD-0F3E9EFE80E3}" type="datetime1">
              <a:rPr lang="en-US" smtClean="0"/>
              <a:t>12/27/2017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E6FB39-AF2C-4592-A321-63D06A0B7FDF}" type="datetime1">
              <a:rPr lang="en-US" smtClean="0"/>
              <a:t>12/27/2017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7540DFA-58D1-4D5D-A387-F9FC00EBD07B}" type="datetime1">
              <a:rPr lang="en-US" smtClean="0"/>
              <a:t>12/27/2017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orporateinnovationonline.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2" y="2733709"/>
            <a:ext cx="8015270" cy="1512976"/>
          </a:xfrm>
        </p:spPr>
        <p:txBody>
          <a:bodyPr/>
          <a:lstStyle/>
          <a:p>
            <a:pPr algn="l"/>
            <a:r>
              <a:rPr lang="en-CA" dirty="0"/>
              <a:t>How 3M manages innovation</a:t>
            </a:r>
          </a:p>
        </p:txBody>
      </p:sp>
      <p:sp>
        <p:nvSpPr>
          <p:cNvPr id="3" name="Subtitle 2"/>
          <p:cNvSpPr>
            <a:spLocks noGrp="1"/>
          </p:cNvSpPr>
          <p:nvPr>
            <p:ph type="subTitle" idx="1"/>
          </p:nvPr>
        </p:nvSpPr>
        <p:spPr>
          <a:xfrm>
            <a:off x="680322" y="4394038"/>
            <a:ext cx="8144134" cy="2077099"/>
          </a:xfrm>
        </p:spPr>
        <p:txBody>
          <a:bodyPr>
            <a:normAutofit/>
          </a:bodyPr>
          <a:lstStyle/>
          <a:p>
            <a:pPr algn="l"/>
            <a:r>
              <a:rPr lang="en-CA" dirty="0"/>
              <a:t>3M is recognized as one of the world’s most admired and innovative companies. </a:t>
            </a:r>
          </a:p>
          <a:p>
            <a:pPr algn="l"/>
            <a:r>
              <a:rPr lang="en-CA" dirty="0"/>
              <a:t>This PPTX presentation draws on CIO’s research into the policies and management practices which have been in place at 3M for over 100 years. Our full research is available on the web site; </a:t>
            </a:r>
            <a:r>
              <a:rPr lang="en-CA" dirty="0">
                <a:hlinkClick r:id="rId2"/>
              </a:rPr>
              <a:t>http://www.corporateinnovationonline.com</a:t>
            </a:r>
            <a:r>
              <a:rPr lang="en-CA" dirty="0"/>
              <a:t>  </a:t>
            </a:r>
          </a:p>
        </p:txBody>
      </p:sp>
      <p:sp>
        <p:nvSpPr>
          <p:cNvPr id="4" name="Slide Number Placeholder 3"/>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2038566028"/>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sz="4400" dirty="0"/>
              <a:t>A MODEL FOR THE SUCCESSFUL MANAGEMENT OF INNOVATION</a:t>
            </a:r>
            <a:br>
              <a:rPr lang="en-CA" dirty="0"/>
            </a:br>
            <a:br>
              <a:rPr lang="en-CA" dirty="0"/>
            </a:br>
            <a:r>
              <a:rPr lang="en-CA" dirty="0"/>
              <a:t>Six essential components</a:t>
            </a:r>
          </a:p>
        </p:txBody>
      </p:sp>
      <p:sp>
        <p:nvSpPr>
          <p:cNvPr id="3" name="Subtitle 2"/>
          <p:cNvSpPr>
            <a:spLocks noGrp="1"/>
          </p:cNvSpPr>
          <p:nvPr>
            <p:ph type="subTitle" idx="1"/>
          </p:nvPr>
        </p:nvSpPr>
        <p:spPr/>
        <p:txBody>
          <a:bodyPr>
            <a:normAutofit fontScale="92500" lnSpcReduction="20000"/>
          </a:bodyPr>
          <a:lstStyle/>
          <a:p>
            <a:r>
              <a:rPr lang="en-CA" sz="3200" dirty="0"/>
              <a:t>A generic model based on researching the  management practices of highly-innovative, idea-intensive companies</a:t>
            </a:r>
          </a:p>
          <a:p>
            <a:endParaRPr lang="en-CA" sz="3200" dirty="0"/>
          </a:p>
        </p:txBody>
      </p:sp>
      <p:sp>
        <p:nvSpPr>
          <p:cNvPr id="4" name="Slide Number Placeholder 3"/>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28518551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Your input to the model?</a:t>
            </a:r>
          </a:p>
        </p:txBody>
      </p:sp>
      <p:sp>
        <p:nvSpPr>
          <p:cNvPr id="3" name="Text Placeholder 2"/>
          <p:cNvSpPr>
            <a:spLocks noGrp="1"/>
          </p:cNvSpPr>
          <p:nvPr>
            <p:ph type="body" idx="1"/>
          </p:nvPr>
        </p:nvSpPr>
        <p:spPr/>
        <p:txBody>
          <a:bodyPr>
            <a:normAutofit/>
          </a:bodyPr>
          <a:lstStyle/>
          <a:p>
            <a:pPr algn="l"/>
            <a:r>
              <a:rPr lang="en-US" i="1" dirty="0"/>
              <a:t>CIO, with a view to sharing successful policies and management practices with interested readers, is in the process of developing a generic model for the management of innovation. </a:t>
            </a:r>
          </a:p>
          <a:p>
            <a:pPr algn="l"/>
            <a:r>
              <a:rPr lang="en-US" i="1" dirty="0"/>
              <a:t>What are the policies and management practices common to highly-innovative companies?  Send your comments to pcwhite@corporateinnovationonline.com.</a:t>
            </a:r>
            <a:endParaRPr lang="en-CA" dirty="0"/>
          </a:p>
          <a:p>
            <a:endParaRPr lang="en-CA" dirty="0"/>
          </a:p>
        </p:txBody>
      </p:sp>
      <p:sp>
        <p:nvSpPr>
          <p:cNvPr id="5" name="Slide Number Placeholder 4"/>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434557147"/>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a:t>Booz&amp;co</a:t>
            </a:r>
            <a:r>
              <a:rPr lang="en-CA" dirty="0"/>
              <a:t>. The 2013 Global Innovation Study</a:t>
            </a:r>
          </a:p>
        </p:txBody>
      </p:sp>
      <p:sp>
        <p:nvSpPr>
          <p:cNvPr id="3" name="Content Placeholder 2"/>
          <p:cNvSpPr>
            <a:spLocks noGrp="1"/>
          </p:cNvSpPr>
          <p:nvPr>
            <p:ph idx="1"/>
          </p:nvPr>
        </p:nvSpPr>
        <p:spPr>
          <a:xfrm>
            <a:off x="680321" y="2336872"/>
            <a:ext cx="10641614" cy="4196931"/>
          </a:xfrm>
        </p:spPr>
        <p:txBody>
          <a:bodyPr>
            <a:normAutofit/>
          </a:bodyPr>
          <a:lstStyle/>
          <a:p>
            <a:pPr marL="0" indent="0">
              <a:buNone/>
            </a:pPr>
            <a:r>
              <a:rPr lang="en-US" dirty="0" err="1"/>
              <a:t>Booz&amp;co</a:t>
            </a:r>
            <a:r>
              <a:rPr lang="en-US" dirty="0"/>
              <a:t>. seminal report makes an insightful observation about innovation.</a:t>
            </a:r>
            <a:br>
              <a:rPr lang="en-US" dirty="0"/>
            </a:br>
            <a:r>
              <a:rPr lang="en-US" dirty="0"/>
              <a:t> </a:t>
            </a:r>
            <a:endParaRPr lang="en-CA" dirty="0"/>
          </a:p>
          <a:p>
            <a:pPr lvl="1"/>
            <a:r>
              <a:rPr lang="en-US" i="1" dirty="0"/>
              <a:t>For the ninth year in a row, we have found no correlation between how much companies spend on R&amp;D and their financial performance.</a:t>
            </a:r>
            <a:endParaRPr lang="en-CA" i="1" dirty="0"/>
          </a:p>
          <a:p>
            <a:pPr lvl="1"/>
            <a:r>
              <a:rPr lang="en-US" i="1" dirty="0"/>
              <a:t>How companies spend their innovation dollars is much more important. Our studies have consistently shown that innovation investments in select capabilities, tools, talent, and culture which are tightly aligned with a business’s strategy are what drive sustained success. </a:t>
            </a:r>
            <a:endParaRPr lang="en-CA" i="1" dirty="0"/>
          </a:p>
          <a:p>
            <a:pPr marL="0" indent="0">
              <a:buNone/>
            </a:pPr>
            <a:r>
              <a:rPr lang="en-US" dirty="0"/>
              <a:t>These comments lead directly to CIO’s desire to develop a model for managing innovation. But which factors are the most important? There is no silver bullet!</a:t>
            </a:r>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1173939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903263878"/>
              </p:ext>
            </p:extLst>
          </p:nvPr>
        </p:nvGraphicFramePr>
        <p:xfrm>
          <a:off x="1420586" y="555172"/>
          <a:ext cx="8899071" cy="38705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632857" y="4646474"/>
            <a:ext cx="8392885" cy="1754326"/>
          </a:xfrm>
          <a:prstGeom prst="rect">
            <a:avLst/>
          </a:prstGeom>
          <a:noFill/>
        </p:spPr>
        <p:txBody>
          <a:bodyPr wrap="square" rtlCol="0">
            <a:spAutoFit/>
          </a:bodyPr>
          <a:lstStyle/>
          <a:p>
            <a:r>
              <a:rPr lang="en-US" dirty="0"/>
              <a:t>CIO’s model is based on the hypothesis that effective management of innovation gives rise to better-than-average financial performance over the long term. In turn, innovation brings results in increased earnings and ultimately an increase in stock price, albeit impacted by the whims and vagaries of the market as a whole and the overall economy. The simplicity of the model belies the difficulty of doing it!</a:t>
            </a:r>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2213810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Six essential components for the successful management of innovation</a:t>
            </a:r>
          </a:p>
        </p:txBody>
      </p:sp>
      <p:sp>
        <p:nvSpPr>
          <p:cNvPr id="3" name="Content Placeholder 2"/>
          <p:cNvSpPr>
            <a:spLocks noGrp="1"/>
          </p:cNvSpPr>
          <p:nvPr>
            <p:ph idx="1"/>
          </p:nvPr>
        </p:nvSpPr>
        <p:spPr>
          <a:xfrm>
            <a:off x="5303684" y="2633435"/>
            <a:ext cx="5608336" cy="3599313"/>
          </a:xfrm>
        </p:spPr>
        <p:txBody>
          <a:bodyPr/>
          <a:lstStyle/>
          <a:p>
            <a:r>
              <a:rPr lang="en-CA" dirty="0"/>
              <a:t>1. Performance management</a:t>
            </a:r>
          </a:p>
          <a:p>
            <a:r>
              <a:rPr lang="en-CA" dirty="0"/>
              <a:t>2. Communication</a:t>
            </a:r>
          </a:p>
          <a:p>
            <a:r>
              <a:rPr lang="en-CA" dirty="0"/>
              <a:t>3. Reliability</a:t>
            </a:r>
          </a:p>
          <a:p>
            <a:r>
              <a:rPr lang="en-CA" dirty="0"/>
              <a:t>4. Technology development</a:t>
            </a:r>
          </a:p>
          <a:p>
            <a:r>
              <a:rPr lang="en-CA" dirty="0"/>
              <a:t>5. Culture</a:t>
            </a:r>
          </a:p>
          <a:p>
            <a:r>
              <a:rPr lang="en-CA" dirty="0"/>
              <a:t>6. Strategy and organization</a:t>
            </a:r>
          </a:p>
        </p:txBody>
      </p:sp>
      <p:sp>
        <p:nvSpPr>
          <p:cNvPr id="4" name="Text Placeholder 3"/>
          <p:cNvSpPr>
            <a:spLocks noGrp="1"/>
          </p:cNvSpPr>
          <p:nvPr>
            <p:ph type="body" sz="half" idx="2"/>
          </p:nvPr>
        </p:nvSpPr>
        <p:spPr>
          <a:xfrm>
            <a:off x="680322" y="2336872"/>
            <a:ext cx="3790078" cy="4088642"/>
          </a:xfrm>
        </p:spPr>
        <p:txBody>
          <a:bodyPr/>
          <a:lstStyle/>
          <a:p>
            <a:r>
              <a:rPr lang="en-CA" dirty="0"/>
              <a:t>CIO has researched a ‘basket’ of highly-innovative companies and found that there are specific characteristics – policies and management practices common to most - which lead to innovation. </a:t>
            </a:r>
          </a:p>
          <a:p>
            <a:r>
              <a:rPr lang="en-CA" dirty="0"/>
              <a:t>CIO’s ‘basket’ includes; Starbucks, Deere &amp; Co., GE, P&amp;G and 3M and buttressed by research into 30 other companies. </a:t>
            </a:r>
          </a:p>
          <a:p>
            <a:r>
              <a:rPr lang="en-CA" dirty="0"/>
              <a:t>On the assumption that one learns more from mistakes than successes, CIO has also researched; RIM (now Blackberry), Massey-Ferguson, and HP, amongst others.</a:t>
            </a:r>
          </a:p>
        </p:txBody>
      </p:sp>
      <p:sp>
        <p:nvSpPr>
          <p:cNvPr id="5" name="Slide Number Placeholder 4"/>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2713039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1. Performance management</a:t>
            </a:r>
          </a:p>
        </p:txBody>
      </p:sp>
      <p:sp>
        <p:nvSpPr>
          <p:cNvPr id="3" name="Content Placeholder 2"/>
          <p:cNvSpPr>
            <a:spLocks noGrp="1"/>
          </p:cNvSpPr>
          <p:nvPr>
            <p:ph idx="1"/>
          </p:nvPr>
        </p:nvSpPr>
        <p:spPr/>
        <p:txBody>
          <a:bodyPr/>
          <a:lstStyle/>
          <a:p>
            <a:pPr lvl="0"/>
            <a:r>
              <a:rPr lang="en-US" b="1" dirty="0"/>
              <a:t>Strong financial performance</a:t>
            </a:r>
            <a:r>
              <a:rPr lang="en-US" dirty="0"/>
              <a:t> provides the company’s stakeholders with a sense that its financial house is in order and that investment decisions, while satisfying clearly-stated and understood criteria, will be seriously considered for investment.</a:t>
            </a:r>
            <a:br>
              <a:rPr lang="en-US" dirty="0"/>
            </a:br>
            <a:endParaRPr lang="en-CA" dirty="0"/>
          </a:p>
          <a:p>
            <a:r>
              <a:rPr lang="en-US" b="1" dirty="0"/>
              <a:t>A system of managing human resources</a:t>
            </a:r>
            <a:r>
              <a:rPr lang="en-US" dirty="0"/>
              <a:t> which aligns individuals with the corporate goals, measures individual and group performance, and provides fully transparent team-based rewards throughout the organization. Note comment from </a:t>
            </a:r>
            <a:r>
              <a:rPr lang="en-US" dirty="0" err="1"/>
              <a:t>Booz&amp;co</a:t>
            </a:r>
            <a:r>
              <a:rPr lang="en-US" dirty="0"/>
              <a:t>!</a:t>
            </a:r>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27478521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2. Communication</a:t>
            </a:r>
          </a:p>
        </p:txBody>
      </p:sp>
      <p:sp>
        <p:nvSpPr>
          <p:cNvPr id="3" name="Content Placeholder 2"/>
          <p:cNvSpPr>
            <a:spLocks noGrp="1"/>
          </p:cNvSpPr>
          <p:nvPr>
            <p:ph idx="1"/>
          </p:nvPr>
        </p:nvSpPr>
        <p:spPr/>
        <p:txBody>
          <a:bodyPr>
            <a:normAutofit fontScale="92500" lnSpcReduction="10000"/>
          </a:bodyPr>
          <a:lstStyle/>
          <a:p>
            <a:pPr lvl="0"/>
            <a:r>
              <a:rPr lang="en-US" dirty="0"/>
              <a:t>A focus on </a:t>
            </a:r>
            <a:r>
              <a:rPr lang="en-US" b="1" dirty="0"/>
              <a:t>regular communication of corporate policies and management practices</a:t>
            </a:r>
            <a:r>
              <a:rPr lang="en-US" dirty="0"/>
              <a:t>, appointments and matters impacting individuals and groups within the organization. Making people constantly aware of new developments in the ‘how’ of management.</a:t>
            </a:r>
            <a:br>
              <a:rPr lang="en-US" dirty="0"/>
            </a:br>
            <a:endParaRPr lang="en-CA" dirty="0"/>
          </a:p>
          <a:p>
            <a:pPr lvl="0"/>
            <a:r>
              <a:rPr lang="en-US" dirty="0"/>
              <a:t>A company which values </a:t>
            </a:r>
            <a:r>
              <a:rPr lang="en-US" b="1" dirty="0"/>
              <a:t>broadly-based input into decision making</a:t>
            </a:r>
            <a:r>
              <a:rPr lang="en-US" dirty="0"/>
              <a:t> and values speed but not over the careful evaluation of opportunities and risks.</a:t>
            </a:r>
            <a:br>
              <a:rPr lang="en-US" dirty="0"/>
            </a:br>
            <a:endParaRPr lang="en-CA" dirty="0"/>
          </a:p>
          <a:p>
            <a:pPr lvl="0"/>
            <a:r>
              <a:rPr lang="en-US" dirty="0"/>
              <a:t>Cohesion </a:t>
            </a:r>
            <a:r>
              <a:rPr lang="en-US" b="1" dirty="0"/>
              <a:t>and a commonly-held vision of the future</a:t>
            </a:r>
            <a:r>
              <a:rPr lang="en-US" dirty="0"/>
              <a:t> is facilitated by meetings/gatherings of senior managers at key points in the development of the company.</a:t>
            </a:r>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192495611"/>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3. Reliability</a:t>
            </a:r>
          </a:p>
        </p:txBody>
      </p:sp>
      <p:sp>
        <p:nvSpPr>
          <p:cNvPr id="3" name="Content Placeholder 2"/>
          <p:cNvSpPr>
            <a:spLocks noGrp="1"/>
          </p:cNvSpPr>
          <p:nvPr>
            <p:ph idx="1"/>
          </p:nvPr>
        </p:nvSpPr>
        <p:spPr/>
        <p:txBody>
          <a:bodyPr/>
          <a:lstStyle/>
          <a:p>
            <a:pPr lvl="0"/>
            <a:r>
              <a:rPr lang="en-US" dirty="0"/>
              <a:t>Delivering what the company says it will deliver to customers thus </a:t>
            </a:r>
            <a:r>
              <a:rPr lang="en-US" b="1" dirty="0"/>
              <a:t>building a sense of trust between company and customer</a:t>
            </a:r>
            <a:r>
              <a:rPr lang="en-US" dirty="0"/>
              <a:t>. </a:t>
            </a:r>
            <a:br>
              <a:rPr lang="en-US" dirty="0"/>
            </a:br>
            <a:endParaRPr lang="en-CA" dirty="0"/>
          </a:p>
          <a:p>
            <a:r>
              <a:rPr lang="en-US" dirty="0"/>
              <a:t>The </a:t>
            </a:r>
            <a:r>
              <a:rPr lang="en-US" b="1" dirty="0"/>
              <a:t>delivery of reliable products</a:t>
            </a:r>
            <a:r>
              <a:rPr lang="en-US" dirty="0"/>
              <a:t> – products which perform under all likely situations.   </a:t>
            </a:r>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3827408483"/>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4. Technology development</a:t>
            </a:r>
          </a:p>
        </p:txBody>
      </p:sp>
      <p:sp>
        <p:nvSpPr>
          <p:cNvPr id="3" name="Content Placeholder 2"/>
          <p:cNvSpPr>
            <a:spLocks noGrp="1"/>
          </p:cNvSpPr>
          <p:nvPr>
            <p:ph idx="1"/>
          </p:nvPr>
        </p:nvSpPr>
        <p:spPr>
          <a:xfrm>
            <a:off x="680321" y="2336873"/>
            <a:ext cx="10994608" cy="3773370"/>
          </a:xfrm>
        </p:spPr>
        <p:txBody>
          <a:bodyPr>
            <a:normAutofit fontScale="92500" lnSpcReduction="10000"/>
          </a:bodyPr>
          <a:lstStyle/>
          <a:p>
            <a:pPr lvl="0"/>
            <a:r>
              <a:rPr lang="en-US" dirty="0"/>
              <a:t>A consistency in the </a:t>
            </a:r>
            <a:r>
              <a:rPr lang="en-US" b="1" dirty="0"/>
              <a:t>company’s spending and approach to spending on R&amp;D</a:t>
            </a:r>
            <a:r>
              <a:rPr lang="en-US" dirty="0"/>
              <a:t>. People like to work for an organization which has a reputation for its ideas and its innovations. Spending is an indicator of this commitment. </a:t>
            </a:r>
            <a:br>
              <a:rPr lang="en-US" i="1" dirty="0"/>
            </a:br>
            <a:endParaRPr lang="en-CA" dirty="0"/>
          </a:p>
          <a:p>
            <a:r>
              <a:rPr lang="en-US" b="1" dirty="0"/>
              <a:t>Maintaining a watch on developments at the customer level</a:t>
            </a:r>
            <a:r>
              <a:rPr lang="en-US" dirty="0"/>
              <a:t> and overall </a:t>
            </a:r>
            <a:r>
              <a:rPr lang="en-US" b="1" dirty="0"/>
              <a:t>end-user</a:t>
            </a:r>
            <a:r>
              <a:rPr lang="en-US" dirty="0"/>
              <a:t> and carefully noting the demographic and economic shifts which eventually impact product/service demand.</a:t>
            </a:r>
            <a:br>
              <a:rPr lang="en-US" dirty="0"/>
            </a:br>
            <a:endParaRPr lang="en-US" dirty="0"/>
          </a:p>
          <a:p>
            <a:pPr lvl="0"/>
            <a:r>
              <a:rPr lang="en-US" dirty="0"/>
              <a:t>Continually </a:t>
            </a:r>
            <a:r>
              <a:rPr lang="en-US" b="1" dirty="0"/>
              <a:t>monitoring competitor developments</a:t>
            </a:r>
            <a:r>
              <a:rPr lang="en-US" dirty="0"/>
              <a:t> and understanding the competitive situation globally. </a:t>
            </a:r>
            <a:br>
              <a:rPr lang="en-US" dirty="0"/>
            </a:br>
            <a:endParaRPr lang="en-CA" dirty="0"/>
          </a:p>
          <a:p>
            <a:pPr lvl="0"/>
            <a:r>
              <a:rPr lang="en-US" b="1" dirty="0"/>
              <a:t>Investing in new products/services</a:t>
            </a:r>
            <a:r>
              <a:rPr lang="en-US" dirty="0"/>
              <a:t> and less so in ‘legacy’ products. </a:t>
            </a:r>
            <a:endParaRPr lang="en-CA" dirty="0"/>
          </a:p>
          <a:p>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12877751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5. Culture</a:t>
            </a:r>
          </a:p>
        </p:txBody>
      </p:sp>
      <p:sp>
        <p:nvSpPr>
          <p:cNvPr id="4" name="Text Placeholder 3"/>
          <p:cNvSpPr>
            <a:spLocks noGrp="1"/>
          </p:cNvSpPr>
          <p:nvPr>
            <p:ph type="body" idx="1"/>
          </p:nvPr>
        </p:nvSpPr>
        <p:spPr>
          <a:xfrm>
            <a:off x="680319" y="2136392"/>
            <a:ext cx="4472327" cy="693135"/>
          </a:xfrm>
        </p:spPr>
        <p:txBody>
          <a:bodyPr/>
          <a:lstStyle/>
          <a:p>
            <a:r>
              <a:rPr lang="en-CA" dirty="0"/>
              <a:t>Attributes of culture</a:t>
            </a:r>
          </a:p>
        </p:txBody>
      </p:sp>
      <p:sp>
        <p:nvSpPr>
          <p:cNvPr id="3" name="Content Placeholder 2"/>
          <p:cNvSpPr>
            <a:spLocks noGrp="1"/>
          </p:cNvSpPr>
          <p:nvPr>
            <p:ph sz="half" idx="2"/>
          </p:nvPr>
        </p:nvSpPr>
        <p:spPr/>
        <p:txBody>
          <a:bodyPr>
            <a:normAutofit/>
          </a:bodyPr>
          <a:lstStyle/>
          <a:p>
            <a:pPr lvl="0"/>
            <a:r>
              <a:rPr lang="en-US" sz="1600" b="1" dirty="0"/>
              <a:t>Tight centralized financial management with maximum decentralization and looseness</a:t>
            </a:r>
            <a:r>
              <a:rPr lang="en-US" sz="1600" dirty="0"/>
              <a:t> throughout the organization.</a:t>
            </a:r>
            <a:br>
              <a:rPr lang="en-US" sz="1600" dirty="0"/>
            </a:br>
            <a:endParaRPr lang="en-CA" sz="1600" dirty="0"/>
          </a:p>
          <a:p>
            <a:pPr lvl="0"/>
            <a:r>
              <a:rPr lang="en-US" sz="1600" dirty="0"/>
              <a:t>A healthy regard to the </a:t>
            </a:r>
            <a:r>
              <a:rPr lang="en-US" sz="1600" b="1" dirty="0"/>
              <a:t>impact of culture on acquisition practices</a:t>
            </a:r>
            <a:r>
              <a:rPr lang="en-US" sz="1600" dirty="0"/>
              <a:t> – making </a:t>
            </a:r>
            <a:r>
              <a:rPr lang="en-US" sz="1600" i="1" dirty="0"/>
              <a:t>culture</a:t>
            </a:r>
            <a:r>
              <a:rPr lang="en-US" sz="1600" dirty="0"/>
              <a:t> an element of the criteria for any potential acquisition.</a:t>
            </a:r>
            <a:br>
              <a:rPr lang="en-US" sz="1600" dirty="0"/>
            </a:br>
            <a:endParaRPr lang="en-CA" sz="1600" dirty="0"/>
          </a:p>
          <a:p>
            <a:pPr lvl="0"/>
            <a:r>
              <a:rPr lang="en-US" sz="1600" dirty="0"/>
              <a:t>A </a:t>
            </a:r>
            <a:r>
              <a:rPr lang="en-US" sz="1600" b="1" dirty="0"/>
              <a:t>healthy respect for traditions</a:t>
            </a:r>
            <a:r>
              <a:rPr lang="en-US" sz="1600" dirty="0"/>
              <a:t> and even folklore.</a:t>
            </a:r>
            <a:endParaRPr lang="en-CA" sz="1600" dirty="0"/>
          </a:p>
        </p:txBody>
      </p:sp>
      <p:sp>
        <p:nvSpPr>
          <p:cNvPr id="5" name="Text Placeholder 4"/>
          <p:cNvSpPr>
            <a:spLocks noGrp="1"/>
          </p:cNvSpPr>
          <p:nvPr>
            <p:ph type="body" sz="quarter" idx="3"/>
          </p:nvPr>
        </p:nvSpPr>
        <p:spPr>
          <a:xfrm>
            <a:off x="5152645" y="2086049"/>
            <a:ext cx="6388565" cy="692076"/>
          </a:xfrm>
        </p:spPr>
        <p:txBody>
          <a:bodyPr>
            <a:normAutofit fontScale="70000" lnSpcReduction="20000"/>
          </a:bodyPr>
          <a:lstStyle/>
          <a:p>
            <a:r>
              <a:rPr lang="en-CA" dirty="0"/>
              <a:t>Of the companies in CIO’s ‘basket’, 3M is, when it comes to the management of innovation, outstanding and it is because of the practise noted below.</a:t>
            </a:r>
          </a:p>
        </p:txBody>
      </p:sp>
      <p:graphicFrame>
        <p:nvGraphicFramePr>
          <p:cNvPr id="9" name="Content Placeholder 8"/>
          <p:cNvGraphicFramePr>
            <a:graphicFrameLocks noGrp="1"/>
          </p:cNvGraphicFramePr>
          <p:nvPr>
            <p:ph sz="quarter" idx="4"/>
            <p:extLst>
              <p:ext uri="{D42A27DB-BD31-4B8C-83A1-F6EECF244321}">
                <p14:modId xmlns:p14="http://schemas.microsoft.com/office/powerpoint/2010/main" val="3273011219"/>
              </p:ext>
            </p:extLst>
          </p:nvPr>
        </p:nvGraphicFramePr>
        <p:xfrm>
          <a:off x="5593592" y="2829527"/>
          <a:ext cx="6355391" cy="3843122"/>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610057709"/>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you will discover by viewing this presentation!</a:t>
            </a:r>
          </a:p>
        </p:txBody>
      </p:sp>
      <p:sp>
        <p:nvSpPr>
          <p:cNvPr id="3" name="Content Placeholder 2"/>
          <p:cNvSpPr>
            <a:spLocks noGrp="1"/>
          </p:cNvSpPr>
          <p:nvPr>
            <p:ph idx="1"/>
          </p:nvPr>
        </p:nvSpPr>
        <p:spPr>
          <a:xfrm>
            <a:off x="680321" y="2336873"/>
            <a:ext cx="9613861" cy="4321102"/>
          </a:xfrm>
        </p:spPr>
        <p:txBody>
          <a:bodyPr>
            <a:normAutofit fontScale="92500" lnSpcReduction="10000"/>
          </a:bodyPr>
          <a:lstStyle/>
          <a:p>
            <a:pPr marL="457200" indent="-457200">
              <a:buFont typeface="+mj-lt"/>
              <a:buAutoNum type="arabicPeriod"/>
            </a:pPr>
            <a:r>
              <a:rPr lang="en-CA" dirty="0">
                <a:cs typeface="Times New Roman" panose="02020603050405020304" pitchFamily="18" charset="0"/>
              </a:rPr>
              <a:t>How 3M’s founders set the tone for years to come and next generation managers kept the faith. </a:t>
            </a:r>
            <a:br>
              <a:rPr lang="en-CA" dirty="0">
                <a:cs typeface="Times New Roman" panose="02020603050405020304" pitchFamily="18" charset="0"/>
              </a:rPr>
            </a:br>
            <a:endParaRPr lang="en-CA" dirty="0">
              <a:cs typeface="Times New Roman" panose="02020603050405020304" pitchFamily="18" charset="0"/>
            </a:endParaRPr>
          </a:p>
          <a:p>
            <a:pPr marL="457200" indent="-457200">
              <a:buFont typeface="+mj-lt"/>
              <a:buAutoNum type="arabicPeriod"/>
            </a:pPr>
            <a:r>
              <a:rPr lang="en-CA" dirty="0">
                <a:cs typeface="Times New Roman" panose="02020603050405020304" pitchFamily="18" charset="0"/>
              </a:rPr>
              <a:t>Insight into how innovation is managed at 3M. </a:t>
            </a:r>
            <a:br>
              <a:rPr lang="en-CA" dirty="0">
                <a:cs typeface="Times New Roman" panose="02020603050405020304" pitchFamily="18" charset="0"/>
              </a:rPr>
            </a:br>
            <a:r>
              <a:rPr lang="en-CA" dirty="0">
                <a:cs typeface="Times New Roman" panose="02020603050405020304" pitchFamily="18" charset="0"/>
              </a:rPr>
              <a:t>- What specifically is great about 3M’s approach to managing innovation.</a:t>
            </a:r>
            <a:br>
              <a:rPr lang="en-CA" dirty="0">
                <a:cs typeface="Times New Roman" panose="02020603050405020304" pitchFamily="18" charset="0"/>
              </a:rPr>
            </a:br>
            <a:r>
              <a:rPr lang="en-CA" dirty="0">
                <a:cs typeface="Times New Roman" panose="02020603050405020304" pitchFamily="18" charset="0"/>
              </a:rPr>
              <a:t>- 3M’s policies and management practices which encourage innovativeness.</a:t>
            </a:r>
            <a:br>
              <a:rPr lang="en-CA" dirty="0">
                <a:cs typeface="Times New Roman" panose="02020603050405020304" pitchFamily="18" charset="0"/>
              </a:rPr>
            </a:br>
            <a:endParaRPr lang="en-CA" dirty="0">
              <a:cs typeface="Times New Roman" panose="02020603050405020304" pitchFamily="18" charset="0"/>
            </a:endParaRPr>
          </a:p>
          <a:p>
            <a:pPr marL="457200" indent="-457200">
              <a:buFont typeface="+mj-lt"/>
              <a:buAutoNum type="arabicPeriod"/>
            </a:pPr>
            <a:r>
              <a:rPr lang="en-CA" dirty="0">
                <a:cs typeface="Times New Roman" panose="02020603050405020304" pitchFamily="18" charset="0"/>
              </a:rPr>
              <a:t>The early development of a model for the management of innovation which could be applied to your own organization</a:t>
            </a:r>
          </a:p>
          <a:p>
            <a:pPr marL="0" indent="0">
              <a:buNone/>
            </a:pPr>
            <a:br>
              <a:rPr lang="en-CA" dirty="0"/>
            </a:br>
            <a:endParaRPr lang="en-CA" dirty="0"/>
          </a:p>
          <a:p>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451479343"/>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6. Strategy and organization</a:t>
            </a:r>
          </a:p>
        </p:txBody>
      </p:sp>
      <p:sp>
        <p:nvSpPr>
          <p:cNvPr id="3" name="Content Placeholder 2"/>
          <p:cNvSpPr>
            <a:spLocks noGrp="1"/>
          </p:cNvSpPr>
          <p:nvPr>
            <p:ph idx="1"/>
          </p:nvPr>
        </p:nvSpPr>
        <p:spPr>
          <a:xfrm>
            <a:off x="310243" y="2336872"/>
            <a:ext cx="11495314" cy="4357841"/>
          </a:xfrm>
        </p:spPr>
        <p:txBody>
          <a:bodyPr>
            <a:normAutofit fontScale="92500" lnSpcReduction="20000"/>
          </a:bodyPr>
          <a:lstStyle/>
          <a:p>
            <a:pPr lvl="0"/>
            <a:r>
              <a:rPr lang="en-US" dirty="0"/>
              <a:t>Ensuring that </a:t>
            </a:r>
            <a:r>
              <a:rPr lang="en-US" b="1" dirty="0"/>
              <a:t>industry knowledge and its complexity are well understood by a percentage of the Board of directors</a:t>
            </a:r>
            <a:r>
              <a:rPr lang="en-US" dirty="0"/>
              <a:t>. </a:t>
            </a:r>
            <a:endParaRPr lang="en-CA" dirty="0"/>
          </a:p>
          <a:p>
            <a:pPr lvl="0"/>
            <a:r>
              <a:rPr lang="en-US" dirty="0"/>
              <a:t>Suitable </a:t>
            </a:r>
            <a:r>
              <a:rPr lang="en-US" b="1" dirty="0"/>
              <a:t>succession planning</a:t>
            </a:r>
            <a:r>
              <a:rPr lang="en-US" dirty="0"/>
              <a:t> – a Board responsibility. </a:t>
            </a:r>
            <a:br>
              <a:rPr lang="en-US" dirty="0"/>
            </a:br>
            <a:endParaRPr lang="en-CA" dirty="0"/>
          </a:p>
          <a:p>
            <a:pPr lvl="0"/>
            <a:r>
              <a:rPr lang="en-US" b="1" dirty="0"/>
              <a:t>Continuity and longevity</a:t>
            </a:r>
            <a:r>
              <a:rPr lang="en-US" dirty="0"/>
              <a:t> of senior management.</a:t>
            </a:r>
            <a:br>
              <a:rPr lang="en-US" dirty="0"/>
            </a:br>
            <a:endParaRPr lang="en-CA" dirty="0"/>
          </a:p>
          <a:p>
            <a:pPr lvl="0"/>
            <a:r>
              <a:rPr lang="en-US" dirty="0"/>
              <a:t>A Board and CEO perspective on both the short and long-term; achieving a balance in major decision making.</a:t>
            </a:r>
            <a:br>
              <a:rPr lang="en-US" dirty="0"/>
            </a:br>
            <a:endParaRPr lang="en-CA" dirty="0"/>
          </a:p>
          <a:p>
            <a:pPr lvl="0"/>
            <a:r>
              <a:rPr lang="en-US" dirty="0"/>
              <a:t>Making acquisitions which are essential to technology or market growth but where </a:t>
            </a:r>
            <a:r>
              <a:rPr lang="en-US" b="1" dirty="0"/>
              <a:t>culture is an important part</a:t>
            </a:r>
            <a:r>
              <a:rPr lang="en-US" dirty="0"/>
              <a:t> of the evaluation process.</a:t>
            </a:r>
            <a:br>
              <a:rPr lang="en-US" dirty="0"/>
            </a:br>
            <a:endParaRPr lang="en-CA" dirty="0"/>
          </a:p>
          <a:p>
            <a:r>
              <a:rPr lang="en-US" dirty="0"/>
              <a:t>At ease with </a:t>
            </a:r>
            <a:r>
              <a:rPr lang="en-US" b="1" dirty="0"/>
              <a:t>adapting ideas from outside the organization</a:t>
            </a:r>
            <a:r>
              <a:rPr lang="en-US" dirty="0"/>
              <a:t> through acquisitions or through mid-career hires.</a:t>
            </a:r>
            <a:r>
              <a:rPr lang="en-CA" dirty="0"/>
              <a:t> </a:t>
            </a:r>
          </a:p>
        </p:txBody>
      </p:sp>
      <p:sp>
        <p:nvSpPr>
          <p:cNvPr id="4" name="Slide Number Placeholder 3"/>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856429466"/>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Companies reviewed most recently</a:t>
            </a:r>
          </a:p>
        </p:txBody>
      </p:sp>
      <p:sp>
        <p:nvSpPr>
          <p:cNvPr id="3" name="Content Placeholder 2"/>
          <p:cNvSpPr>
            <a:spLocks noGrp="1"/>
          </p:cNvSpPr>
          <p:nvPr>
            <p:ph sz="half" idx="1"/>
          </p:nvPr>
        </p:nvSpPr>
        <p:spPr/>
        <p:txBody>
          <a:bodyPr>
            <a:normAutofit fontScale="92500" lnSpcReduction="20000"/>
          </a:bodyPr>
          <a:lstStyle/>
          <a:p>
            <a:r>
              <a:rPr lang="en-CA" dirty="0"/>
              <a:t>Research reports; provide insight into management of innovation and background information for investors</a:t>
            </a:r>
          </a:p>
          <a:p>
            <a:pPr lvl="1"/>
            <a:r>
              <a:rPr lang="en-CA" dirty="0"/>
              <a:t>Starbucks</a:t>
            </a:r>
          </a:p>
          <a:p>
            <a:pPr lvl="1"/>
            <a:r>
              <a:rPr lang="en-CA" dirty="0"/>
              <a:t>P&amp;G </a:t>
            </a:r>
          </a:p>
          <a:p>
            <a:pPr lvl="1"/>
            <a:r>
              <a:rPr lang="en-CA" dirty="0"/>
              <a:t>GE</a:t>
            </a:r>
          </a:p>
          <a:p>
            <a:pPr lvl="1"/>
            <a:r>
              <a:rPr lang="en-CA" dirty="0"/>
              <a:t>3M</a:t>
            </a:r>
          </a:p>
          <a:p>
            <a:pPr lvl="1"/>
            <a:r>
              <a:rPr lang="en-CA" dirty="0"/>
              <a:t>Deere &amp; Co.</a:t>
            </a:r>
          </a:p>
          <a:p>
            <a:endParaRPr lang="en-CA" dirty="0"/>
          </a:p>
          <a:p>
            <a:r>
              <a:rPr lang="en-CA" dirty="0"/>
              <a:t>http://www.corporateinnovationonline.com</a:t>
            </a:r>
          </a:p>
        </p:txBody>
      </p:sp>
      <p:sp>
        <p:nvSpPr>
          <p:cNvPr id="4" name="Content Placeholder 3"/>
          <p:cNvSpPr>
            <a:spLocks noGrp="1"/>
          </p:cNvSpPr>
          <p:nvPr>
            <p:ph sz="half" idx="2"/>
          </p:nvPr>
        </p:nvSpPr>
        <p:spPr>
          <a:xfrm>
            <a:off x="6606472" y="2336873"/>
            <a:ext cx="4700058" cy="3599316"/>
          </a:xfrm>
        </p:spPr>
        <p:txBody>
          <a:bodyPr>
            <a:normAutofit fontScale="92500" lnSpcReduction="20000"/>
          </a:bodyPr>
          <a:lstStyle/>
          <a:p>
            <a:r>
              <a:rPr lang="en-CA" dirty="0"/>
              <a:t>Massey-Ferguson Ltd.</a:t>
            </a:r>
          </a:p>
          <a:p>
            <a:r>
              <a:rPr lang="en-CA" dirty="0" err="1"/>
              <a:t>Glencore</a:t>
            </a:r>
            <a:r>
              <a:rPr lang="en-CA" dirty="0"/>
              <a:t> (Xstrata)</a:t>
            </a:r>
          </a:p>
          <a:p>
            <a:r>
              <a:rPr lang="en-CA" dirty="0"/>
              <a:t>HP</a:t>
            </a:r>
          </a:p>
          <a:p>
            <a:r>
              <a:rPr lang="en-CA" dirty="0"/>
              <a:t>Koch Industries Ltd.</a:t>
            </a:r>
          </a:p>
          <a:p>
            <a:r>
              <a:rPr lang="en-CA" dirty="0"/>
              <a:t>Blackberry (when it was RIM)</a:t>
            </a:r>
          </a:p>
          <a:p>
            <a:r>
              <a:rPr lang="en-CA" dirty="0"/>
              <a:t>Apple versus RIM</a:t>
            </a:r>
          </a:p>
          <a:p>
            <a:r>
              <a:rPr lang="en-CA" dirty="0"/>
              <a:t>See list of companies researched</a:t>
            </a:r>
          </a:p>
          <a:p>
            <a:endParaRPr lang="en-CA" dirty="0"/>
          </a:p>
        </p:txBody>
      </p:sp>
      <p:sp>
        <p:nvSpPr>
          <p:cNvPr id="5" name="Slide Number Placeholder 4"/>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4175412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End</a:t>
            </a:r>
          </a:p>
        </p:txBody>
      </p:sp>
      <p:sp>
        <p:nvSpPr>
          <p:cNvPr id="3" name="Slide Number Placeholder 2"/>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32513515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 quick summary of the characteristics of  innovation management at 3M.</a:t>
            </a:r>
          </a:p>
        </p:txBody>
      </p:sp>
      <p:sp>
        <p:nvSpPr>
          <p:cNvPr id="3" name="Content Placeholder 2"/>
          <p:cNvSpPr>
            <a:spLocks noGrp="1"/>
          </p:cNvSpPr>
          <p:nvPr>
            <p:ph idx="1"/>
          </p:nvPr>
        </p:nvSpPr>
        <p:spPr>
          <a:xfrm>
            <a:off x="1482811" y="2336873"/>
            <a:ext cx="8550875" cy="3861796"/>
          </a:xfrm>
        </p:spPr>
        <p:txBody>
          <a:bodyPr>
            <a:normAutofit fontScale="92500" lnSpcReduction="10000"/>
          </a:bodyPr>
          <a:lstStyle/>
          <a:p>
            <a:r>
              <a:rPr lang="en-CA" dirty="0"/>
              <a:t>Decentralization and limited hierarchy</a:t>
            </a:r>
          </a:p>
          <a:p>
            <a:r>
              <a:rPr lang="en-CA" dirty="0"/>
              <a:t>Focussing and measuring the importance of new products/services with the use of 3M’s NPVI</a:t>
            </a:r>
          </a:p>
          <a:p>
            <a:r>
              <a:rPr lang="en-CA" dirty="0"/>
              <a:t>R&amp;D investment; consistent over decades despite economic cycles </a:t>
            </a:r>
          </a:p>
          <a:p>
            <a:r>
              <a:rPr lang="en-CA" dirty="0"/>
              <a:t>Rewards and recognition of innovators in place, emphasized and communicated</a:t>
            </a:r>
          </a:p>
          <a:p>
            <a:r>
              <a:rPr lang="en-CA" dirty="0"/>
              <a:t>A core value that 3M is an innovative company</a:t>
            </a:r>
          </a:p>
          <a:p>
            <a:r>
              <a:rPr lang="en-CA" dirty="0"/>
              <a:t>3M is open and transparent about its innovation strategy, management and results </a:t>
            </a:r>
            <a:br>
              <a:rPr lang="en-CA" sz="1600" dirty="0"/>
            </a:br>
            <a:endParaRPr lang="en-CA" dirty="0">
              <a:solidFill>
                <a:schemeClr val="bg1"/>
              </a:solidFill>
              <a:latin typeface="Arial Black" panose="020B0A04020102020204" pitchFamily="34" charset="0"/>
            </a:endParaRPr>
          </a:p>
          <a:p>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4759093"/>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47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Founders’ vision for 3M</a:t>
            </a:r>
          </a:p>
        </p:txBody>
      </p:sp>
      <p:sp>
        <p:nvSpPr>
          <p:cNvPr id="3" name="Content Placeholder 2"/>
          <p:cNvSpPr>
            <a:spLocks noGrp="1"/>
          </p:cNvSpPr>
          <p:nvPr>
            <p:ph idx="1"/>
          </p:nvPr>
        </p:nvSpPr>
        <p:spPr>
          <a:xfrm>
            <a:off x="680320" y="2336872"/>
            <a:ext cx="10503495" cy="4323419"/>
          </a:xfrm>
        </p:spPr>
        <p:txBody>
          <a:bodyPr>
            <a:normAutofit/>
          </a:bodyPr>
          <a:lstStyle/>
          <a:p>
            <a:r>
              <a:rPr lang="en-US" dirty="0"/>
              <a:t>The dominant influence of McKnight is obvious and, as with many innovative companies, the founder or founders need to be given credit for getting the culture in place from the start. McKnight had 60 years to influence 3M’s culture. Subsequent CEOs have kept on the same path.</a:t>
            </a:r>
          </a:p>
          <a:p>
            <a:r>
              <a:rPr lang="en-US" dirty="0"/>
              <a:t>From 2001 until 2012 3M was, for the first time in its history, led by two ‘outsiders’; leadership bought in by the Board and appointed without either appointee having any prior 3M experience. Mixed results?</a:t>
            </a:r>
          </a:p>
          <a:p>
            <a:r>
              <a:rPr lang="en-US" dirty="0"/>
              <a:t>The founders’ vision has been further developed under successive CEOs and senior management including the most recent three CEOs; McNerney, Buckley, and mort recently with the appointment of an ‘insider’, </a:t>
            </a:r>
            <a:r>
              <a:rPr lang="en-US" dirty="0" err="1"/>
              <a:t>Thulin</a:t>
            </a:r>
            <a:r>
              <a:rPr lang="en-US" dirty="0"/>
              <a:t>.</a:t>
            </a:r>
            <a:endParaRPr lang="en-CA" dirty="0"/>
          </a:p>
          <a:p>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3710151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Nine practices set 3M apart from many other companies</a:t>
            </a:r>
          </a:p>
        </p:txBody>
      </p:sp>
      <p:sp>
        <p:nvSpPr>
          <p:cNvPr id="3" name="Slide Number Placeholder 2"/>
          <p:cNvSpPr>
            <a:spLocks noGrp="1"/>
          </p:cNvSpPr>
          <p:nvPr>
            <p:ph type="sldNum" sz="quarter" idx="12"/>
          </p:nvPr>
        </p:nvSpPr>
        <p:spPr/>
        <p:txBody>
          <a:bodyPr/>
          <a:lstStyle/>
          <a:p>
            <a:fld id="{6D22F896-40B5-4ADD-8801-0D06FADFA095}" type="slidenum">
              <a:rPr lang="en-US" smtClean="0"/>
              <a:t>5</a:t>
            </a:fld>
            <a:endParaRPr lang="en-US" dirty="0"/>
          </a:p>
        </p:txBody>
      </p:sp>
      <p:pic>
        <p:nvPicPr>
          <p:cNvPr id="4" name="Picture 3"/>
          <p:cNvPicPr>
            <a:picLocks noChangeAspect="1"/>
          </p:cNvPicPr>
          <p:nvPr/>
        </p:nvPicPr>
        <p:blipFill>
          <a:blip r:embed="rId2"/>
          <a:stretch>
            <a:fillRect/>
          </a:stretch>
        </p:blipFill>
        <p:spPr>
          <a:xfrm>
            <a:off x="3569677" y="2163224"/>
            <a:ext cx="8118504" cy="4360667"/>
          </a:xfrm>
          <a:prstGeom prst="rect">
            <a:avLst/>
          </a:prstGeom>
        </p:spPr>
      </p:pic>
      <p:sp>
        <p:nvSpPr>
          <p:cNvPr id="5" name="TextBox 4"/>
          <p:cNvSpPr txBox="1"/>
          <p:nvPr/>
        </p:nvSpPr>
        <p:spPr>
          <a:xfrm>
            <a:off x="680321" y="2163224"/>
            <a:ext cx="2414572" cy="4524315"/>
          </a:xfrm>
          <a:prstGeom prst="rect">
            <a:avLst/>
          </a:prstGeom>
          <a:noFill/>
        </p:spPr>
        <p:txBody>
          <a:bodyPr wrap="square" rtlCol="0">
            <a:spAutoFit/>
          </a:bodyPr>
          <a:lstStyle/>
          <a:p>
            <a:r>
              <a:rPr lang="en-CA" b="1" dirty="0"/>
              <a:t>For four of the nine Factors impacting innovation, 3M exceeds our Best of Breed!</a:t>
            </a:r>
          </a:p>
          <a:p>
            <a:endParaRPr lang="en-CA" b="1" dirty="0"/>
          </a:p>
          <a:p>
            <a:endParaRPr lang="en-CA" b="1" dirty="0"/>
          </a:p>
          <a:p>
            <a:r>
              <a:rPr lang="en-CA" b="1" dirty="0"/>
              <a:t>Innovation results from not one single Factor but rather from a combination of practices.</a:t>
            </a:r>
          </a:p>
          <a:p>
            <a:endParaRPr lang="en-CA" b="1" dirty="0"/>
          </a:p>
          <a:p>
            <a:r>
              <a:rPr lang="en-CA" b="1" dirty="0"/>
              <a:t>For definition of ‘Factors’ visit the web site.</a:t>
            </a:r>
          </a:p>
        </p:txBody>
      </p:sp>
    </p:spTree>
    <p:extLst>
      <p:ext uri="{BB962C8B-B14F-4D97-AF65-F5344CB8AC3E}">
        <p14:creationId xmlns:p14="http://schemas.microsoft.com/office/powerpoint/2010/main" val="20196978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Strategy, policies, climate and culture are all in place at 3M</a:t>
            </a:r>
          </a:p>
        </p:txBody>
      </p:sp>
      <p:sp>
        <p:nvSpPr>
          <p:cNvPr id="3" name="Content Placeholder 2"/>
          <p:cNvSpPr>
            <a:spLocks noGrp="1"/>
          </p:cNvSpPr>
          <p:nvPr>
            <p:ph idx="1"/>
          </p:nvPr>
        </p:nvSpPr>
        <p:spPr>
          <a:xfrm>
            <a:off x="5292969" y="2213781"/>
            <a:ext cx="6426418" cy="4263952"/>
          </a:xfrm>
        </p:spPr>
        <p:txBody>
          <a:bodyPr>
            <a:normAutofit fontScale="92500" lnSpcReduction="10000"/>
          </a:bodyPr>
          <a:lstStyle/>
          <a:p>
            <a:endParaRPr lang="en-CA" dirty="0"/>
          </a:p>
          <a:p>
            <a:r>
              <a:rPr lang="en-CA" dirty="0"/>
              <a:t>Strategy is the science and art of using the resources of the business to execute approved plans as effectively as possible.</a:t>
            </a:r>
          </a:p>
          <a:p>
            <a:r>
              <a:rPr lang="en-CA" dirty="0"/>
              <a:t>Management practices is to do, or perform habitually, customarily, in order to acquire or polish a skill.</a:t>
            </a:r>
          </a:p>
          <a:p>
            <a:r>
              <a:rPr lang="en-CA" dirty="0"/>
              <a:t>Policies; a plan or course of action, as in a business, and intended to influence and determine decisions and actions.</a:t>
            </a:r>
          </a:p>
          <a:p>
            <a:r>
              <a:rPr lang="en-CA" dirty="0"/>
              <a:t>Innovation climate and culture; a prevailing condition or set of attitudes in human affairs; behavior patterns and beliefs</a:t>
            </a:r>
            <a:r>
              <a:rPr lang="en-CA" dirty="0">
                <a:solidFill>
                  <a:srgbClr val="FFFF00"/>
                </a:solidFill>
              </a:rPr>
              <a:t>.</a:t>
            </a:r>
          </a:p>
        </p:txBody>
      </p:sp>
      <p:sp>
        <p:nvSpPr>
          <p:cNvPr id="4" name="Slide Number Placeholder 3"/>
          <p:cNvSpPr>
            <a:spLocks noGrp="1"/>
          </p:cNvSpPr>
          <p:nvPr>
            <p:ph type="sldNum" sz="quarter" idx="12"/>
          </p:nvPr>
        </p:nvSpPr>
        <p:spPr/>
        <p:txBody>
          <a:bodyPr/>
          <a:lstStyle/>
          <a:p>
            <a:fld id="{6D22F896-40B5-4ADD-8801-0D06FADFA095}" type="slidenum">
              <a:rPr lang="en-US" smtClean="0"/>
              <a:t>6</a:t>
            </a:fld>
            <a:endParaRPr lang="en-US" dirty="0"/>
          </a:p>
        </p:txBody>
      </p:sp>
      <p:sp>
        <p:nvSpPr>
          <p:cNvPr id="5" name="TextBox 4"/>
          <p:cNvSpPr txBox="1"/>
          <p:nvPr/>
        </p:nvSpPr>
        <p:spPr>
          <a:xfrm>
            <a:off x="1125415" y="2637691"/>
            <a:ext cx="3358662" cy="2585323"/>
          </a:xfrm>
          <a:prstGeom prst="rect">
            <a:avLst/>
          </a:prstGeom>
          <a:noFill/>
        </p:spPr>
        <p:txBody>
          <a:bodyPr wrap="square" rtlCol="0">
            <a:spAutoFit/>
          </a:bodyPr>
          <a:lstStyle/>
          <a:p>
            <a:r>
              <a:rPr lang="en-CA" b="1" dirty="0"/>
              <a:t>3M identifies ‘platforms’ as the term for its allocation of investment. </a:t>
            </a:r>
          </a:p>
          <a:p>
            <a:endParaRPr lang="en-CA" b="1" dirty="0"/>
          </a:p>
          <a:p>
            <a:r>
              <a:rPr lang="en-CA" b="1" dirty="0"/>
              <a:t>14 science/technology platforms make up 3M’s portfolio.</a:t>
            </a:r>
          </a:p>
          <a:p>
            <a:endParaRPr lang="en-CA" dirty="0"/>
          </a:p>
          <a:p>
            <a:endParaRPr lang="en-CA" dirty="0"/>
          </a:p>
        </p:txBody>
      </p:sp>
    </p:spTree>
    <p:extLst>
      <p:ext uri="{BB962C8B-B14F-4D97-AF65-F5344CB8AC3E}">
        <p14:creationId xmlns:p14="http://schemas.microsoft.com/office/powerpoint/2010/main" val="2461958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Board &amp; senior management challenges at 3M</a:t>
            </a:r>
          </a:p>
        </p:txBody>
      </p:sp>
      <p:sp>
        <p:nvSpPr>
          <p:cNvPr id="3" name="Content Placeholder 2"/>
          <p:cNvSpPr>
            <a:spLocks noGrp="1"/>
          </p:cNvSpPr>
          <p:nvPr>
            <p:ph idx="1"/>
          </p:nvPr>
        </p:nvSpPr>
        <p:spPr>
          <a:xfrm>
            <a:off x="680320" y="2057400"/>
            <a:ext cx="10591417" cy="3868615"/>
          </a:xfrm>
        </p:spPr>
        <p:txBody>
          <a:bodyPr>
            <a:normAutofit/>
          </a:bodyPr>
          <a:lstStyle/>
          <a:p>
            <a:pPr marL="0" indent="0">
              <a:buNone/>
            </a:pPr>
            <a:br>
              <a:rPr lang="en-US" sz="1400" i="1" dirty="0"/>
            </a:br>
            <a:r>
              <a:rPr lang="en-US" sz="1400" i="1" dirty="0"/>
              <a:t>Perhaps the most important of these efforts is the </a:t>
            </a:r>
            <a:r>
              <a:rPr lang="en-US" sz="1400" b="1" i="1" dirty="0"/>
              <a:t>rekindling</a:t>
            </a:r>
            <a:r>
              <a:rPr lang="en-US" sz="1400" i="1" dirty="0"/>
              <a:t> of the innovative spirit at the company. If it were possible to show you literally, you would see a figurative forest fire of innovation taking place all across the company. We’ve not seen anything like this since the 1970s and it is utterly marvelous to see. While everyone in the company, whether in sales, marketing, manufacturing, procurement and administration has played a vital role in driving this</a:t>
            </a:r>
            <a:r>
              <a:rPr lang="en-US" sz="1700" i="1" dirty="0"/>
              <a:t>, </a:t>
            </a:r>
            <a:r>
              <a:rPr lang="en-US" i="1" dirty="0">
                <a:solidFill>
                  <a:srgbClr val="FFFF00"/>
                </a:solidFill>
              </a:rPr>
              <a:t>3M’s scientists, process engineers and innovators still remain the single most important competitive advantage we have</a:t>
            </a:r>
            <a:r>
              <a:rPr lang="en-US" i="1" dirty="0"/>
              <a:t>, </a:t>
            </a:r>
            <a:r>
              <a:rPr lang="en-US" sz="1400" i="1" dirty="0"/>
              <a:t>everywhere in the world. They are the engine room of our progress, and the collective imagination of our creative people is ultimately the birthplace of our success</a:t>
            </a:r>
            <a:r>
              <a:rPr lang="en-US" i="1" dirty="0"/>
              <a:t>. </a:t>
            </a:r>
            <a:r>
              <a:rPr lang="en-US" i="1" dirty="0">
                <a:solidFill>
                  <a:srgbClr val="FFFF00"/>
                </a:solidFill>
              </a:rPr>
              <a:t>This vital and core part of our culture is</a:t>
            </a:r>
            <a:r>
              <a:rPr lang="en-US" i="1" dirty="0"/>
              <a:t> </a:t>
            </a:r>
            <a:r>
              <a:rPr lang="en-US" sz="1400" i="1" dirty="0"/>
              <a:t>what we need to protect and foster into the future. So long as we drive this creativity and at the same time continue to run our manufacturing operations at world-class levels, we have relatively few things to fear. </a:t>
            </a:r>
          </a:p>
          <a:p>
            <a:r>
              <a:rPr lang="en-US" i="1" dirty="0"/>
              <a:t>George Buckley 2012.</a:t>
            </a:r>
            <a:endParaRPr lang="en-CA" dirty="0"/>
          </a:p>
          <a:p>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2873403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Is 3M’s approach to the management of innovation working?</a:t>
            </a:r>
          </a:p>
        </p:txBody>
      </p:sp>
      <p:sp>
        <p:nvSpPr>
          <p:cNvPr id="6" name="Text Placeholder 5"/>
          <p:cNvSpPr>
            <a:spLocks noGrp="1"/>
          </p:cNvSpPr>
          <p:nvPr>
            <p:ph type="body" sz="half" idx="2"/>
          </p:nvPr>
        </p:nvSpPr>
        <p:spPr>
          <a:xfrm>
            <a:off x="334108" y="2336872"/>
            <a:ext cx="4290646" cy="4222190"/>
          </a:xfrm>
        </p:spPr>
        <p:txBody>
          <a:bodyPr>
            <a:normAutofit/>
          </a:bodyPr>
          <a:lstStyle/>
          <a:p>
            <a:r>
              <a:rPr lang="en-US" sz="1800" dirty="0"/>
              <a:t>3M’s financial performance, in terms of return on total capital, over the recent period is better than the other two highly-diversified companies, GE and P&amp;G, which CIO has researched. The other two companies in this group, Deere &amp; Co. and Starbucks have great performance but are not nearly as highly diversified as is 3M. </a:t>
            </a:r>
            <a:endParaRPr lang="en-CA" sz="1800" dirty="0"/>
          </a:p>
          <a:p>
            <a:r>
              <a:rPr lang="en-CA" sz="1800" dirty="0"/>
              <a:t>Of the companies which CIO has researched, 3M is the pick for a company having the best policies and management practices encouraging innovation. 3M has also been around a lot longer and passed through several generations of management!</a:t>
            </a:r>
          </a:p>
        </p:txBody>
      </p:sp>
      <p:sp>
        <p:nvSpPr>
          <p:cNvPr id="4" name="Slide Number Placeholder 3"/>
          <p:cNvSpPr>
            <a:spLocks noGrp="1"/>
          </p:cNvSpPr>
          <p:nvPr>
            <p:ph type="sldNum" sz="quarter" idx="12"/>
          </p:nvPr>
        </p:nvSpPr>
        <p:spPr/>
        <p:txBody>
          <a:bodyPr/>
          <a:lstStyle/>
          <a:p>
            <a:fld id="{6D22F896-40B5-4ADD-8801-0D06FADFA095}" type="slidenum">
              <a:rPr lang="en-US" smtClean="0"/>
              <a:t>8</a:t>
            </a:fld>
            <a:endParaRPr lang="en-US" dirty="0"/>
          </a:p>
        </p:txBody>
      </p:sp>
      <p:graphicFrame>
        <p:nvGraphicFramePr>
          <p:cNvPr id="7" name="Content Placeholder 6">
            <a:extLst>
              <a:ext uri="{FF2B5EF4-FFF2-40B4-BE49-F238E27FC236}">
                <a16:creationId xmlns:a16="http://schemas.microsoft.com/office/drawing/2014/main" id="{AA66BA24-2D52-4640-BF41-0E19F66BDF4D}"/>
              </a:ext>
            </a:extLst>
          </p:cNvPr>
          <p:cNvGraphicFramePr>
            <a:graphicFrameLocks noGrp="1"/>
          </p:cNvGraphicFramePr>
          <p:nvPr>
            <p:ph idx="1"/>
            <p:extLst>
              <p:ext uri="{D42A27DB-BD31-4B8C-83A1-F6EECF244321}">
                <p14:modId xmlns:p14="http://schemas.microsoft.com/office/powerpoint/2010/main" val="1283288313"/>
              </p:ext>
            </p:extLst>
          </p:nvPr>
        </p:nvGraphicFramePr>
        <p:xfrm>
          <a:off x="4624754" y="2336800"/>
          <a:ext cx="3217985" cy="27744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23F7676C-4DAE-4F91-8508-048EA821F14B}"/>
              </a:ext>
            </a:extLst>
          </p:cNvPr>
          <p:cNvGraphicFramePr>
            <a:graphicFrameLocks/>
          </p:cNvGraphicFramePr>
          <p:nvPr>
            <p:extLst>
              <p:ext uri="{D42A27DB-BD31-4B8C-83A1-F6EECF244321}">
                <p14:modId xmlns:p14="http://schemas.microsoft.com/office/powerpoint/2010/main" val="3559182810"/>
              </p:ext>
            </p:extLst>
          </p:nvPr>
        </p:nvGraphicFramePr>
        <p:xfrm>
          <a:off x="8053754" y="3845168"/>
          <a:ext cx="3704492" cy="26318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208832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3M’s contribution to a ‘generic model for the management of innovation’</a:t>
            </a:r>
          </a:p>
        </p:txBody>
      </p:sp>
      <p:sp>
        <p:nvSpPr>
          <p:cNvPr id="4" name="Text Placeholder 3"/>
          <p:cNvSpPr>
            <a:spLocks noGrp="1"/>
          </p:cNvSpPr>
          <p:nvPr>
            <p:ph type="body" sz="half" idx="2"/>
          </p:nvPr>
        </p:nvSpPr>
        <p:spPr>
          <a:xfrm>
            <a:off x="680322" y="2336873"/>
            <a:ext cx="3002215" cy="3923250"/>
          </a:xfrm>
        </p:spPr>
        <p:txBody>
          <a:bodyPr>
            <a:normAutofit/>
          </a:bodyPr>
          <a:lstStyle/>
          <a:p>
            <a:r>
              <a:rPr lang="en-CA" sz="1800" b="1" dirty="0"/>
              <a:t>For a company to be successful it should have in place a set of policies and management practices which encourage innovation.</a:t>
            </a:r>
          </a:p>
          <a:p>
            <a:r>
              <a:rPr lang="en-CA" sz="1800" b="1" dirty="0"/>
              <a:t>While the roles of senior management and the Board are important, it is the CEO who sets the tone and calls the shots. </a:t>
            </a:r>
          </a:p>
        </p:txBody>
      </p:sp>
      <p:sp>
        <p:nvSpPr>
          <p:cNvPr id="5" name="Slide Number Placeholder 4"/>
          <p:cNvSpPr>
            <a:spLocks noGrp="1"/>
          </p:cNvSpPr>
          <p:nvPr>
            <p:ph type="sldNum" sz="quarter" idx="12"/>
          </p:nvPr>
        </p:nvSpPr>
        <p:spPr/>
        <p:txBody>
          <a:bodyPr/>
          <a:lstStyle/>
          <a:p>
            <a:fld id="{6D22F896-40B5-4ADD-8801-0D06FADFA095}" type="slidenum">
              <a:rPr lang="en-US" smtClean="0"/>
              <a:t>9</a:t>
            </a:fld>
            <a:endParaRPr lang="en-US" dirty="0"/>
          </a:p>
        </p:txBody>
      </p:sp>
      <p:graphicFrame>
        <p:nvGraphicFramePr>
          <p:cNvPr id="6" name="Picture Placeholder 5"/>
          <p:cNvGraphicFramePr>
            <a:graphicFrameLocks noGrp="1"/>
          </p:cNvGraphicFramePr>
          <p:nvPr>
            <p:ph type="pic" idx="1"/>
            <p:extLst>
              <p:ext uri="{D42A27DB-BD31-4B8C-83A1-F6EECF244321}">
                <p14:modId xmlns:p14="http://schemas.microsoft.com/office/powerpoint/2010/main" val="1105275121"/>
              </p:ext>
            </p:extLst>
          </p:nvPr>
        </p:nvGraphicFramePr>
        <p:xfrm>
          <a:off x="4014789" y="2336800"/>
          <a:ext cx="7586662"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9831276"/>
      </p:ext>
    </p:extLst>
  </p:cSld>
  <p:clrMapOvr>
    <a:masterClrMapping/>
  </p:clrMapOvr>
</p:sld>
</file>

<file path=ppt/theme/theme1.xml><?xml version="1.0" encoding="utf-8"?>
<a:theme xmlns:a="http://schemas.openxmlformats.org/drawingml/2006/main" name="Berli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TC104033917[[fn=Berlin]]</Template>
  <TotalTime>935</TotalTime>
  <Words>1359</Words>
  <Application>Microsoft Office PowerPoint</Application>
  <PresentationFormat>Widescreen</PresentationFormat>
  <Paragraphs>163</Paragraphs>
  <Slides>22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Black</vt:lpstr>
      <vt:lpstr>Calibri</vt:lpstr>
      <vt:lpstr>Times New Roman</vt:lpstr>
      <vt:lpstr>Trebuchet MS</vt:lpstr>
      <vt:lpstr>Berlin</vt:lpstr>
      <vt:lpstr>How 3M manages innovation</vt:lpstr>
      <vt:lpstr>What you will discover by viewing this presentation!</vt:lpstr>
      <vt:lpstr>A quick summary of the characteristics of  innovation management at 3M.</vt:lpstr>
      <vt:lpstr>Founders’ vision for 3M</vt:lpstr>
      <vt:lpstr>Nine practices set 3M apart from many other companies</vt:lpstr>
      <vt:lpstr>Strategy, policies, climate and culture are all in place at 3M</vt:lpstr>
      <vt:lpstr>Board &amp; senior management challenges at 3M</vt:lpstr>
      <vt:lpstr>Is 3M’s approach to the management of innovation working?</vt:lpstr>
      <vt:lpstr>3M’s contribution to a ‘generic model for the management of innovation’</vt:lpstr>
      <vt:lpstr>A MODEL FOR THE SUCCESSFUL MANAGEMENT OF INNOVATION  Six essential components</vt:lpstr>
      <vt:lpstr>Your input to the model?</vt:lpstr>
      <vt:lpstr>Booz&amp;co. The 2013 Global Innovation Study</vt:lpstr>
      <vt:lpstr>PowerPoint Presentation</vt:lpstr>
      <vt:lpstr>Six essential components for the successful management of innovation</vt:lpstr>
      <vt:lpstr>1. Performance management</vt:lpstr>
      <vt:lpstr>2. Communication</vt:lpstr>
      <vt:lpstr>3. Reliability</vt:lpstr>
      <vt:lpstr>4. Technology development</vt:lpstr>
      <vt:lpstr>5. Culture</vt:lpstr>
      <vt:lpstr>6. Strategy and organization</vt:lpstr>
      <vt:lpstr>Companies reviewed most recently</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INNOVATION  Six essentials</dc:title>
  <dc:creator>Paul</dc:creator>
  <cp:lastModifiedBy>Paul</cp:lastModifiedBy>
  <cp:revision>82</cp:revision>
  <dcterms:created xsi:type="dcterms:W3CDTF">2014-09-10T12:59:31Z</dcterms:created>
  <dcterms:modified xsi:type="dcterms:W3CDTF">2017-12-27T15:43:02Z</dcterms:modified>
</cp:coreProperties>
</file>