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71" r:id="rId2"/>
    <p:sldId id="287" r:id="rId3"/>
    <p:sldId id="284" r:id="rId4"/>
    <p:sldId id="286" r:id="rId5"/>
    <p:sldId id="272" r:id="rId6"/>
    <p:sldId id="273" r:id="rId7"/>
    <p:sldId id="277" r:id="rId8"/>
    <p:sldId id="289" r:id="rId9"/>
    <p:sldId id="274" r:id="rId10"/>
    <p:sldId id="275" r:id="rId11"/>
    <p:sldId id="276" r:id="rId12"/>
    <p:sldId id="282" r:id="rId13"/>
    <p:sldId id="283" r:id="rId14"/>
    <p:sldId id="256" r:id="rId15"/>
    <p:sldId id="257" r:id="rId16"/>
    <p:sldId id="267" r:id="rId17"/>
    <p:sldId id="258" r:id="rId18"/>
    <p:sldId id="259" r:id="rId19"/>
    <p:sldId id="260" r:id="rId20"/>
    <p:sldId id="261" r:id="rId21"/>
    <p:sldId id="262" r:id="rId22"/>
    <p:sldId id="263" r:id="rId23"/>
    <p:sldId id="264" r:id="rId24"/>
    <p:sldId id="265" r:id="rId25"/>
    <p:sldId id="279" r:id="rId26"/>
    <p:sldId id="269" r:id="rId27"/>
    <p:sldId id="26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502" autoAdjust="0"/>
    <p:restoredTop sz="94660"/>
  </p:normalViewPr>
  <p:slideViewPr>
    <p:cSldViewPr snapToGrid="0">
      <p:cViewPr varScale="1">
        <p:scale>
          <a:sx n="72" d="100"/>
          <a:sy n="72" d="100"/>
        </p:scale>
        <p:origin x="78" y="906"/>
      </p:cViewPr>
      <p:guideLst/>
    </p:cSldViewPr>
  </p:slideViewPr>
  <p:notesTextViewPr>
    <p:cViewPr>
      <p:scale>
        <a:sx n="1" d="1"/>
        <a:sy n="1" d="1"/>
      </p:scale>
      <p:origin x="0" y="0"/>
    </p:cViewPr>
  </p:notesTextViewPr>
  <p:sorterViewPr>
    <p:cViewPr>
      <p:scale>
        <a:sx n="100" d="100"/>
        <a:sy n="100" d="100"/>
      </p:scale>
      <p:origin x="0" y="-49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latin typeface="Times New Roman" panose="02020603050405020304" pitchFamily="18" charset="0"/>
                <a:cs typeface="Times New Roman" panose="02020603050405020304" pitchFamily="18" charset="0"/>
              </a:rPr>
              <a:t>Factors of Greatest Importance to 3m's Innovative Culture. A comparison</a:t>
            </a:r>
            <a:r>
              <a:rPr lang="en-US" sz="1200" baseline="0" dirty="0">
                <a:latin typeface="Times New Roman" panose="02020603050405020304" pitchFamily="18" charset="0"/>
                <a:cs typeface="Times New Roman" panose="02020603050405020304" pitchFamily="18" charset="0"/>
              </a:rPr>
              <a:t> wth Best of Breed</a:t>
            </a:r>
            <a:endParaRPr lang="en-US" sz="1200" dirty="0">
              <a:latin typeface="Times New Roman" panose="02020603050405020304" pitchFamily="18" charset="0"/>
              <a:cs typeface="Times New Roman" panose="02020603050405020304" pitchFamily="18" charset="0"/>
            </a:endParaRPr>
          </a:p>
        </c:rich>
      </c:tx>
      <c:overlay val="0"/>
    </c:title>
    <c:autoTitleDeleted val="0"/>
    <c:plotArea>
      <c:layout/>
      <c:barChart>
        <c:barDir val="bar"/>
        <c:grouping val="clustered"/>
        <c:varyColors val="0"/>
        <c:ser>
          <c:idx val="0"/>
          <c:order val="0"/>
          <c:tx>
            <c:v>3M's rating</c:v>
          </c:tx>
          <c:invertIfNegative val="0"/>
          <c:cat>
            <c:multiLvlStrRef>
              <c:f>Sheet1!$H$10:$I$18</c:f>
              <c:multiLvlStrCache>
                <c:ptCount val="9"/>
                <c:lvl>
                  <c:pt idx="0">
                    <c:v>Tolerance of mavericks.</c:v>
                  </c:pt>
                  <c:pt idx="1">
                    <c:v>People and their interactions</c:v>
                  </c:pt>
                  <c:pt idx="2">
                    <c:v>Intra-firm communications formality.</c:v>
                  </c:pt>
                  <c:pt idx="3">
                    <c:v>Use of work independent work groups.</c:v>
                  </c:pt>
                  <c:pt idx="4">
                    <c:v>Decision making is broadly based.</c:v>
                  </c:pt>
                  <c:pt idx="5">
                    <c:v>Formality of decision process.</c:v>
                  </c:pt>
                  <c:pt idx="6">
                    <c:v>Rewards for innovation.</c:v>
                  </c:pt>
                  <c:pt idx="7">
                    <c:v>Innovative tradition.</c:v>
                  </c:pt>
                  <c:pt idx="8">
                    <c:v>R&amp;D budget levels.</c:v>
                  </c:pt>
                </c:lvl>
                <c:lvl>
                  <c:pt idx="0">
                    <c:v>3</c:v>
                  </c:pt>
                  <c:pt idx="1">
                    <c:v>6</c:v>
                  </c:pt>
                  <c:pt idx="2">
                    <c:v>10</c:v>
                  </c:pt>
                  <c:pt idx="3">
                    <c:v>11</c:v>
                  </c:pt>
                  <c:pt idx="4">
                    <c:v>12</c:v>
                  </c:pt>
                  <c:pt idx="5">
                    <c:v>13</c:v>
                  </c:pt>
                  <c:pt idx="6">
                    <c:v>14</c:v>
                  </c:pt>
                  <c:pt idx="7">
                    <c:v>22</c:v>
                  </c:pt>
                  <c:pt idx="8">
                    <c:v>23</c:v>
                  </c:pt>
                </c:lvl>
              </c:multiLvlStrCache>
            </c:multiLvlStrRef>
          </c:cat>
          <c:val>
            <c:numRef>
              <c:f>Sheet1!$J$10:$J$18</c:f>
              <c:numCache>
                <c:formatCode>General</c:formatCode>
                <c:ptCount val="9"/>
                <c:pt idx="0">
                  <c:v>-5</c:v>
                </c:pt>
                <c:pt idx="1">
                  <c:v>5</c:v>
                </c:pt>
                <c:pt idx="2">
                  <c:v>-5</c:v>
                </c:pt>
                <c:pt idx="3">
                  <c:v>-5</c:v>
                </c:pt>
                <c:pt idx="4">
                  <c:v>5</c:v>
                </c:pt>
                <c:pt idx="5">
                  <c:v>5</c:v>
                </c:pt>
                <c:pt idx="6">
                  <c:v>-5</c:v>
                </c:pt>
                <c:pt idx="7">
                  <c:v>5</c:v>
                </c:pt>
                <c:pt idx="8">
                  <c:v>5</c:v>
                </c:pt>
              </c:numCache>
            </c:numRef>
          </c:val>
          <c:extLst>
            <c:ext xmlns:c16="http://schemas.microsoft.com/office/drawing/2014/chart" uri="{C3380CC4-5D6E-409C-BE32-E72D297353CC}">
              <c16:uniqueId val="{00000000-785C-4CC1-A34E-F7A062E10F8F}"/>
            </c:ext>
          </c:extLst>
        </c:ser>
        <c:ser>
          <c:idx val="1"/>
          <c:order val="1"/>
          <c:tx>
            <c:v>Best of Breed</c:v>
          </c:tx>
          <c:invertIfNegative val="0"/>
          <c:cat>
            <c:multiLvlStrRef>
              <c:f>Sheet1!$H$10:$I$18</c:f>
              <c:multiLvlStrCache>
                <c:ptCount val="9"/>
                <c:lvl>
                  <c:pt idx="0">
                    <c:v>Tolerance of mavericks.</c:v>
                  </c:pt>
                  <c:pt idx="1">
                    <c:v>People and their interactions</c:v>
                  </c:pt>
                  <c:pt idx="2">
                    <c:v>Intra-firm communications formality.</c:v>
                  </c:pt>
                  <c:pt idx="3">
                    <c:v>Use of work independent work groups.</c:v>
                  </c:pt>
                  <c:pt idx="4">
                    <c:v>Decision making is broadly based.</c:v>
                  </c:pt>
                  <c:pt idx="5">
                    <c:v>Formality of decision process.</c:v>
                  </c:pt>
                  <c:pt idx="6">
                    <c:v>Rewards for innovation.</c:v>
                  </c:pt>
                  <c:pt idx="7">
                    <c:v>Innovative tradition.</c:v>
                  </c:pt>
                  <c:pt idx="8">
                    <c:v>R&amp;D budget levels.</c:v>
                  </c:pt>
                </c:lvl>
                <c:lvl>
                  <c:pt idx="0">
                    <c:v>3</c:v>
                  </c:pt>
                  <c:pt idx="1">
                    <c:v>6</c:v>
                  </c:pt>
                  <c:pt idx="2">
                    <c:v>10</c:v>
                  </c:pt>
                  <c:pt idx="3">
                    <c:v>11</c:v>
                  </c:pt>
                  <c:pt idx="4">
                    <c:v>12</c:v>
                  </c:pt>
                  <c:pt idx="5">
                    <c:v>13</c:v>
                  </c:pt>
                  <c:pt idx="6">
                    <c:v>14</c:v>
                  </c:pt>
                  <c:pt idx="7">
                    <c:v>22</c:v>
                  </c:pt>
                  <c:pt idx="8">
                    <c:v>23</c:v>
                  </c:pt>
                </c:lvl>
              </c:multiLvlStrCache>
            </c:multiLvlStrRef>
          </c:cat>
          <c:val>
            <c:numRef>
              <c:f>Sheet1!$K$10:$K$18</c:f>
              <c:numCache>
                <c:formatCode>General</c:formatCode>
                <c:ptCount val="9"/>
                <c:pt idx="0">
                  <c:v>-4</c:v>
                </c:pt>
                <c:pt idx="1">
                  <c:v>5</c:v>
                </c:pt>
                <c:pt idx="2">
                  <c:v>-4</c:v>
                </c:pt>
                <c:pt idx="3">
                  <c:v>-5</c:v>
                </c:pt>
                <c:pt idx="4">
                  <c:v>5</c:v>
                </c:pt>
                <c:pt idx="5">
                  <c:v>5</c:v>
                </c:pt>
                <c:pt idx="6">
                  <c:v>-4</c:v>
                </c:pt>
                <c:pt idx="7">
                  <c:v>5</c:v>
                </c:pt>
                <c:pt idx="8">
                  <c:v>4</c:v>
                </c:pt>
              </c:numCache>
            </c:numRef>
          </c:val>
          <c:extLst>
            <c:ext xmlns:c16="http://schemas.microsoft.com/office/drawing/2014/chart" uri="{C3380CC4-5D6E-409C-BE32-E72D297353CC}">
              <c16:uniqueId val="{00000001-785C-4CC1-A34E-F7A062E10F8F}"/>
            </c:ext>
          </c:extLst>
        </c:ser>
        <c:dLbls>
          <c:showLegendKey val="0"/>
          <c:showVal val="0"/>
          <c:showCatName val="0"/>
          <c:showSerName val="0"/>
          <c:showPercent val="0"/>
          <c:showBubbleSize val="0"/>
        </c:dLbls>
        <c:gapWidth val="150"/>
        <c:axId val="341106464"/>
        <c:axId val="341103720"/>
      </c:barChart>
      <c:catAx>
        <c:axId val="341106464"/>
        <c:scaling>
          <c:orientation val="maxMin"/>
        </c:scaling>
        <c:delete val="0"/>
        <c:axPos val="l"/>
        <c:majorGridlines/>
        <c:title>
          <c:tx>
            <c:rich>
              <a:bodyPr/>
              <a:lstStyle/>
              <a:p>
                <a:pPr>
                  <a:defRPr/>
                </a:pPr>
                <a:r>
                  <a:rPr lang="en-US" dirty="0"/>
                  <a:t>Factor #</a:t>
                </a:r>
              </a:p>
            </c:rich>
          </c:tx>
          <c:overlay val="0"/>
        </c:title>
        <c:numFmt formatCode="General" sourceLinked="0"/>
        <c:majorTickMark val="out"/>
        <c:minorTickMark val="none"/>
        <c:tickLblPos val="low"/>
        <c:crossAx val="341103720"/>
        <c:crosses val="autoZero"/>
        <c:auto val="1"/>
        <c:lblAlgn val="ctr"/>
        <c:lblOffset val="100"/>
        <c:noMultiLvlLbl val="0"/>
      </c:catAx>
      <c:valAx>
        <c:axId val="341103720"/>
        <c:scaling>
          <c:orientation val="minMax"/>
        </c:scaling>
        <c:delete val="0"/>
        <c:axPos val="t"/>
        <c:majorGridlines/>
        <c:numFmt formatCode="General" sourceLinked="1"/>
        <c:majorTickMark val="out"/>
        <c:minorTickMark val="none"/>
        <c:tickLblPos val="nextTo"/>
        <c:crossAx val="341106464"/>
        <c:crosses val="autoZero"/>
        <c:crossBetween val="between"/>
      </c:valAx>
    </c:plotArea>
    <c:legend>
      <c:legendPos val="t"/>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1D1B2-5E54-4376-AD4F-A5A86A0E89B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1A3B8520-40E7-459A-B8A6-D0671E785377}">
      <dgm:prSet phldrT="[Text]"/>
      <dgm:spPr>
        <a:xfrm>
          <a:off x="351126"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Effective management of innovation</a:t>
          </a:r>
        </a:p>
      </dgm:t>
    </dgm:pt>
    <dgm:pt modelId="{86D30645-C2EB-4358-A11E-B9C4F61F7977}" type="parTrans" cxnId="{F1465ABF-143E-4095-AA78-49C434116AB8}">
      <dgm:prSet/>
      <dgm:spPr/>
      <dgm:t>
        <a:bodyPr/>
        <a:lstStyle/>
        <a:p>
          <a:endParaRPr lang="en-CA"/>
        </a:p>
      </dgm:t>
    </dgm:pt>
    <dgm:pt modelId="{16AD8CF2-FB65-43BC-85DB-C4D05933FC90}" type="sibTrans" cxnId="{F1465ABF-143E-4095-AA78-49C434116AB8}">
      <dgm:prSet/>
      <dgm:spPr>
        <a:xfrm>
          <a:off x="883264" y="1049786"/>
          <a:ext cx="1761494" cy="1761494"/>
        </a:xfrm>
        <a:solidFill>
          <a:srgbClr val="5B9BD5">
            <a:tint val="60000"/>
            <a:hueOff val="0"/>
            <a:satOff val="0"/>
            <a:lumOff val="0"/>
            <a:alphaOff val="0"/>
          </a:srgbClr>
        </a:solidFill>
        <a:ln>
          <a:noFill/>
        </a:ln>
        <a:effectLst/>
      </dgm:spPr>
      <dgm:t>
        <a:bodyPr/>
        <a:lstStyle/>
        <a:p>
          <a:endParaRPr lang="en-CA"/>
        </a:p>
      </dgm:t>
    </dgm:pt>
    <dgm:pt modelId="{13E7CC25-DC5D-43E0-8F1C-510371434F33}">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Culture</a:t>
          </a:r>
        </a:p>
      </dgm:t>
    </dgm:pt>
    <dgm:pt modelId="{DF8E2E00-63A3-4A6D-AA52-D7D96E05A007}" type="parTrans" cxnId="{A6552A45-9F81-4344-9F4E-2B3AB0A3828C}">
      <dgm:prSet/>
      <dgm:spPr/>
      <dgm:t>
        <a:bodyPr/>
        <a:lstStyle/>
        <a:p>
          <a:endParaRPr lang="en-CA"/>
        </a:p>
      </dgm:t>
    </dgm:pt>
    <dgm:pt modelId="{BAB963E3-EB43-4DA0-A9E5-0EE2C9C08F53}" type="sibTrans" cxnId="{A6552A45-9F81-4344-9F4E-2B3AB0A3828C}">
      <dgm:prSet/>
      <dgm:spPr/>
      <dgm:t>
        <a:bodyPr/>
        <a:lstStyle/>
        <a:p>
          <a:endParaRPr lang="en-CA"/>
        </a:p>
      </dgm:t>
    </dgm:pt>
    <dgm:pt modelId="{5B2035AE-A25A-436F-B294-7397D62A363F}">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Financial and human resource management</a:t>
          </a:r>
        </a:p>
      </dgm:t>
    </dgm:pt>
    <dgm:pt modelId="{E99264B2-C573-4BBA-B9BF-5F02850F1075}" type="parTrans" cxnId="{11956519-3FCC-438F-8982-C7F283C8F1E6}">
      <dgm:prSet/>
      <dgm:spPr/>
      <dgm:t>
        <a:bodyPr/>
        <a:lstStyle/>
        <a:p>
          <a:endParaRPr lang="en-CA"/>
        </a:p>
      </dgm:t>
    </dgm:pt>
    <dgm:pt modelId="{10E6471F-D16D-4F6B-9262-8F7B5A36EE97}" type="sibTrans" cxnId="{11956519-3FCC-438F-8982-C7F283C8F1E6}">
      <dgm:prSet/>
      <dgm:spPr/>
      <dgm:t>
        <a:bodyPr/>
        <a:lstStyle/>
        <a:p>
          <a:endParaRPr lang="en-CA"/>
        </a:p>
      </dgm:t>
    </dgm:pt>
    <dgm:pt modelId="{E2B43349-08F3-4E66-8A6B-D16EBD93ED06}">
      <dgm:prSet phldrT="[Text]"/>
      <dgm:spPr>
        <a:xfrm>
          <a:off x="2379115" y="475264"/>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Financial performance</a:t>
          </a:r>
        </a:p>
      </dgm:t>
    </dgm:pt>
    <dgm:pt modelId="{5941401B-12C8-4764-8AF4-EE55555CAFC0}" type="parTrans" cxnId="{FCD54B6A-5E2E-48DB-9BB8-8E066A67CDA2}">
      <dgm:prSet/>
      <dgm:spPr/>
      <dgm:t>
        <a:bodyPr/>
        <a:lstStyle/>
        <a:p>
          <a:endParaRPr lang="en-CA"/>
        </a:p>
      </dgm:t>
    </dgm:pt>
    <dgm:pt modelId="{0D0FAA0F-7A0F-438C-9408-7BF8EBB87512}" type="sibTrans" cxnId="{FCD54B6A-5E2E-48DB-9BB8-8E066A67CDA2}">
      <dgm:prSet/>
      <dgm:spPr>
        <a:xfrm>
          <a:off x="2898103" y="-52439"/>
          <a:ext cx="1963131" cy="1963131"/>
        </a:xfrm>
        <a:solidFill>
          <a:srgbClr val="5B9BD5">
            <a:tint val="60000"/>
            <a:hueOff val="0"/>
            <a:satOff val="0"/>
            <a:lumOff val="0"/>
            <a:alphaOff val="0"/>
          </a:srgbClr>
        </a:solidFill>
        <a:ln>
          <a:noFill/>
        </a:ln>
        <a:effectLst/>
      </dgm:spPr>
      <dgm:t>
        <a:bodyPr/>
        <a:lstStyle/>
        <a:p>
          <a:endParaRPr lang="en-CA"/>
        </a:p>
      </dgm:t>
    </dgm:pt>
    <dgm:pt modelId="{22A6288A-4F8A-4FF1-90B5-AC5CCE71281A}">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Growth</a:t>
          </a:r>
        </a:p>
      </dgm:t>
    </dgm:pt>
    <dgm:pt modelId="{FF78B202-6E24-4870-A4EE-3703D48AE0E6}" type="parTrans" cxnId="{91678FF7-A03F-4E23-AC4A-C12725BCEF76}">
      <dgm:prSet/>
      <dgm:spPr/>
      <dgm:t>
        <a:bodyPr/>
        <a:lstStyle/>
        <a:p>
          <a:endParaRPr lang="en-CA"/>
        </a:p>
      </dgm:t>
    </dgm:pt>
    <dgm:pt modelId="{1B8B1BED-0BE3-403C-9FE7-6D893D8DD548}" type="sibTrans" cxnId="{91678FF7-A03F-4E23-AC4A-C12725BCEF76}">
      <dgm:prSet/>
      <dgm:spPr/>
      <dgm:t>
        <a:bodyPr/>
        <a:lstStyle/>
        <a:p>
          <a:endParaRPr lang="en-CA"/>
        </a:p>
      </dgm:t>
    </dgm:pt>
    <dgm:pt modelId="{692D6473-A371-4D77-83DF-469CB7FF4368}">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Profit</a:t>
          </a:r>
        </a:p>
      </dgm:t>
    </dgm:pt>
    <dgm:pt modelId="{B26A4090-A023-4549-AD1C-2E74F2B9E53E}" type="parTrans" cxnId="{BAA8B775-4D2C-41AE-8A61-931384C1BB0E}">
      <dgm:prSet/>
      <dgm:spPr/>
      <dgm:t>
        <a:bodyPr/>
        <a:lstStyle/>
        <a:p>
          <a:endParaRPr lang="en-CA"/>
        </a:p>
      </dgm:t>
    </dgm:pt>
    <dgm:pt modelId="{09BF0B5C-E600-4F85-A667-5AC006A1D2E4}" type="sibTrans" cxnId="{BAA8B775-4D2C-41AE-8A61-931384C1BB0E}">
      <dgm:prSet/>
      <dgm:spPr/>
      <dgm:t>
        <a:bodyPr/>
        <a:lstStyle/>
        <a:p>
          <a:endParaRPr lang="en-CA"/>
        </a:p>
      </dgm:t>
    </dgm:pt>
    <dgm:pt modelId="{F723FAE5-BFA1-43C2-9F6D-1FB5CF866B57}">
      <dgm:prSet phldrT="[Text]"/>
      <dgm:spPr>
        <a:xfrm>
          <a:off x="4407105"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Stock price</a:t>
          </a:r>
        </a:p>
      </dgm:t>
    </dgm:pt>
    <dgm:pt modelId="{9B19D2BF-F5F7-495C-8DEC-8F7F11562B27}" type="parTrans" cxnId="{F8955FBC-CB67-48EC-9789-C21553D7F4C3}">
      <dgm:prSet/>
      <dgm:spPr/>
      <dgm:t>
        <a:bodyPr/>
        <a:lstStyle/>
        <a:p>
          <a:endParaRPr lang="en-CA"/>
        </a:p>
      </dgm:t>
    </dgm:pt>
    <dgm:pt modelId="{DFF29B72-AD69-406D-B6C7-8FF26ED620D9}" type="sibTrans" cxnId="{F8955FBC-CB67-48EC-9789-C21553D7F4C3}">
      <dgm:prSet/>
      <dgm:spPr/>
      <dgm:t>
        <a:bodyPr/>
        <a:lstStyle/>
        <a:p>
          <a:endParaRPr lang="en-CA"/>
        </a:p>
      </dgm:t>
    </dgm:pt>
    <dgm:pt modelId="{AEE4A33D-5630-4FAE-B96F-765ACC6E7D5D}">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Earnings</a:t>
          </a:r>
        </a:p>
      </dgm:t>
    </dgm:pt>
    <dgm:pt modelId="{2448AAF5-91D0-40D2-A2D5-0633D6A32DCC}" type="parTrans" cxnId="{8BA6CCB4-A037-48FD-81E0-841B9F81081E}">
      <dgm:prSet/>
      <dgm:spPr/>
      <dgm:t>
        <a:bodyPr/>
        <a:lstStyle/>
        <a:p>
          <a:endParaRPr lang="en-CA"/>
        </a:p>
      </dgm:t>
    </dgm:pt>
    <dgm:pt modelId="{EF438EBE-3BB3-4958-9E75-027D9AF8178D}" type="sibTrans" cxnId="{8BA6CCB4-A037-48FD-81E0-841B9F81081E}">
      <dgm:prSet/>
      <dgm:spPr/>
      <dgm:t>
        <a:bodyPr/>
        <a:lstStyle/>
        <a:p>
          <a:endParaRPr lang="en-CA"/>
        </a:p>
      </dgm:t>
    </dgm:pt>
    <dgm:pt modelId="{BDAB495B-45FC-4925-8D4D-47424BB848B9}">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P/E ratio</a:t>
          </a:r>
        </a:p>
      </dgm:t>
    </dgm:pt>
    <dgm:pt modelId="{1021B408-C951-48E6-BA7F-BC7D5BA8C102}" type="parTrans" cxnId="{F3452962-A4EB-4FD8-A907-CE031CA90F2C}">
      <dgm:prSet/>
      <dgm:spPr/>
      <dgm:t>
        <a:bodyPr/>
        <a:lstStyle/>
        <a:p>
          <a:endParaRPr lang="en-CA"/>
        </a:p>
      </dgm:t>
    </dgm:pt>
    <dgm:pt modelId="{CE148BE5-6D02-42CF-A74E-96F4C1AD0F28}" type="sibTrans" cxnId="{F3452962-A4EB-4FD8-A907-CE031CA90F2C}">
      <dgm:prSet/>
      <dgm:spPr/>
      <dgm:t>
        <a:bodyPr/>
        <a:lstStyle/>
        <a:p>
          <a:endParaRPr lang="en-CA"/>
        </a:p>
      </dgm:t>
    </dgm:pt>
    <dgm:pt modelId="{80AA4692-3CC7-4490-8E4E-242406BE8890}">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Strategy</a:t>
          </a:r>
        </a:p>
      </dgm:t>
    </dgm:pt>
    <dgm:pt modelId="{F40B6074-7AF8-438B-98E8-AA8EF17A1A6E}" type="parTrans" cxnId="{A3D9617D-47C4-4B73-9367-7F5386617DD0}">
      <dgm:prSet/>
      <dgm:spPr/>
      <dgm:t>
        <a:bodyPr/>
        <a:lstStyle/>
        <a:p>
          <a:endParaRPr lang="en-CA"/>
        </a:p>
      </dgm:t>
    </dgm:pt>
    <dgm:pt modelId="{179F7125-0784-4C3C-8CEA-FD1756C295A7}" type="sibTrans" cxnId="{A3D9617D-47C4-4B73-9367-7F5386617DD0}">
      <dgm:prSet/>
      <dgm:spPr/>
      <dgm:t>
        <a:bodyPr/>
        <a:lstStyle/>
        <a:p>
          <a:endParaRPr lang="en-CA"/>
        </a:p>
      </dgm:t>
    </dgm:pt>
    <dgm:pt modelId="{0A1A77AB-4166-4F72-AA33-689988746827}" type="pres">
      <dgm:prSet presAssocID="{3FA1D1B2-5E54-4376-AD4F-A5A86A0E89BF}" presName="Name0" presStyleCnt="0">
        <dgm:presLayoutVars>
          <dgm:dir/>
          <dgm:animLvl val="lvl"/>
          <dgm:resizeHandles val="exact"/>
        </dgm:presLayoutVars>
      </dgm:prSet>
      <dgm:spPr/>
    </dgm:pt>
    <dgm:pt modelId="{406EEF4C-2851-4075-B8A2-0AEC36F5267B}" type="pres">
      <dgm:prSet presAssocID="{3FA1D1B2-5E54-4376-AD4F-A5A86A0E89BF}" presName="tSp" presStyleCnt="0"/>
      <dgm:spPr/>
    </dgm:pt>
    <dgm:pt modelId="{153F54CD-0B42-4D11-97A4-07E8C9C8502D}" type="pres">
      <dgm:prSet presAssocID="{3FA1D1B2-5E54-4376-AD4F-A5A86A0E89BF}" presName="bSp" presStyleCnt="0"/>
      <dgm:spPr/>
    </dgm:pt>
    <dgm:pt modelId="{AC94E16B-A62B-49B6-8634-274641C2A198}" type="pres">
      <dgm:prSet presAssocID="{3FA1D1B2-5E54-4376-AD4F-A5A86A0E89BF}" presName="process" presStyleCnt="0"/>
      <dgm:spPr/>
    </dgm:pt>
    <dgm:pt modelId="{09E9FC1B-2836-4040-9C56-0C7BC8FB2B37}" type="pres">
      <dgm:prSet presAssocID="{1A3B8520-40E7-459A-B8A6-D0671E785377}" presName="composite1" presStyleCnt="0"/>
      <dgm:spPr/>
    </dgm:pt>
    <dgm:pt modelId="{4B1BB3A5-B3E1-44D2-A6FB-356B8A9899FE}" type="pres">
      <dgm:prSet presAssocID="{1A3B8520-40E7-459A-B8A6-D0671E785377}" presName="dummyNode1" presStyleLbl="node1" presStyleIdx="0" presStyleCnt="3"/>
      <dgm:spPr/>
    </dgm:pt>
    <dgm:pt modelId="{1DDB7BDC-0C72-4F89-90E9-832F1C384DC6}" type="pres">
      <dgm:prSet presAssocID="{1A3B8520-40E7-459A-B8A6-D0671E785377}" presName="childNode1" presStyleLbl="bgAcc1" presStyleIdx="0" presStyleCnt="3">
        <dgm:presLayoutVars>
          <dgm:bulletEnabled val="1"/>
        </dgm:presLayoutVars>
      </dgm:prSet>
      <dgm:spPr>
        <a:prstGeom prst="roundRect">
          <a:avLst>
            <a:gd name="adj" fmla="val 10000"/>
          </a:avLst>
        </a:prstGeom>
      </dgm:spPr>
    </dgm:pt>
    <dgm:pt modelId="{19CECAF1-7FDC-41CB-953E-D0A9EC16F00F}" type="pres">
      <dgm:prSet presAssocID="{1A3B8520-40E7-459A-B8A6-D0671E785377}" presName="childNode1tx" presStyleLbl="bgAcc1" presStyleIdx="0" presStyleCnt="3">
        <dgm:presLayoutVars>
          <dgm:bulletEnabled val="1"/>
        </dgm:presLayoutVars>
      </dgm:prSet>
      <dgm:spPr/>
    </dgm:pt>
    <dgm:pt modelId="{C3812A65-1A99-4C51-BA84-8C5146F7A7BF}" type="pres">
      <dgm:prSet presAssocID="{1A3B8520-40E7-459A-B8A6-D0671E785377}" presName="parentNode1" presStyleLbl="node1" presStyleIdx="0" presStyleCnt="3">
        <dgm:presLayoutVars>
          <dgm:chMax val="1"/>
          <dgm:bulletEnabled val="1"/>
        </dgm:presLayoutVars>
      </dgm:prSet>
      <dgm:spPr>
        <a:prstGeom prst="roundRect">
          <a:avLst>
            <a:gd name="adj" fmla="val 10000"/>
          </a:avLst>
        </a:prstGeom>
      </dgm:spPr>
    </dgm:pt>
    <dgm:pt modelId="{98D31C8F-F71C-4C24-B917-62122818220A}" type="pres">
      <dgm:prSet presAssocID="{1A3B8520-40E7-459A-B8A6-D0671E785377}" presName="connSite1" presStyleCnt="0"/>
      <dgm:spPr/>
    </dgm:pt>
    <dgm:pt modelId="{D2DC5A05-B68D-4415-9730-6B3EF8ACE37B}" type="pres">
      <dgm:prSet presAssocID="{16AD8CF2-FB65-43BC-85DB-C4D05933FC90}" presName="Name9" presStyleLbl="sibTrans2D1" presStyleIdx="0" presStyleCnt="2"/>
      <dgm:spPr>
        <a:prstGeom prst="leftCircularArrow">
          <a:avLst>
            <a:gd name="adj1" fmla="val 3274"/>
            <a:gd name="adj2" fmla="val 404050"/>
            <a:gd name="adj3" fmla="val 2179561"/>
            <a:gd name="adj4" fmla="val 9024489"/>
            <a:gd name="adj5" fmla="val 3820"/>
          </a:avLst>
        </a:prstGeom>
      </dgm:spPr>
    </dgm:pt>
    <dgm:pt modelId="{5F8F8D81-A973-466D-A1F9-1CDAB8A1A601}" type="pres">
      <dgm:prSet presAssocID="{E2B43349-08F3-4E66-8A6B-D16EBD93ED06}" presName="composite2" presStyleCnt="0"/>
      <dgm:spPr/>
    </dgm:pt>
    <dgm:pt modelId="{0397DF5F-D07E-4EB2-BD72-54F0A8F3B936}" type="pres">
      <dgm:prSet presAssocID="{E2B43349-08F3-4E66-8A6B-D16EBD93ED06}" presName="dummyNode2" presStyleLbl="node1" presStyleIdx="0" presStyleCnt="3"/>
      <dgm:spPr/>
    </dgm:pt>
    <dgm:pt modelId="{706225A3-4689-4CD9-8F16-C0329EDE0D66}" type="pres">
      <dgm:prSet presAssocID="{E2B43349-08F3-4E66-8A6B-D16EBD93ED06}" presName="childNode2" presStyleLbl="bgAcc1" presStyleIdx="1" presStyleCnt="3">
        <dgm:presLayoutVars>
          <dgm:bulletEnabled val="1"/>
        </dgm:presLayoutVars>
      </dgm:prSet>
      <dgm:spPr>
        <a:prstGeom prst="roundRect">
          <a:avLst>
            <a:gd name="adj" fmla="val 10000"/>
          </a:avLst>
        </a:prstGeom>
      </dgm:spPr>
    </dgm:pt>
    <dgm:pt modelId="{C6805D34-7D1E-4379-8F25-F0F718A48089}" type="pres">
      <dgm:prSet presAssocID="{E2B43349-08F3-4E66-8A6B-D16EBD93ED06}" presName="childNode2tx" presStyleLbl="bgAcc1" presStyleIdx="1" presStyleCnt="3">
        <dgm:presLayoutVars>
          <dgm:bulletEnabled val="1"/>
        </dgm:presLayoutVars>
      </dgm:prSet>
      <dgm:spPr/>
    </dgm:pt>
    <dgm:pt modelId="{EE0604B4-9C4C-4C0F-B93C-032D6E10CE9E}" type="pres">
      <dgm:prSet presAssocID="{E2B43349-08F3-4E66-8A6B-D16EBD93ED06}" presName="parentNode2" presStyleLbl="node1" presStyleIdx="1" presStyleCnt="3">
        <dgm:presLayoutVars>
          <dgm:chMax val="0"/>
          <dgm:bulletEnabled val="1"/>
        </dgm:presLayoutVars>
      </dgm:prSet>
      <dgm:spPr>
        <a:prstGeom prst="roundRect">
          <a:avLst>
            <a:gd name="adj" fmla="val 10000"/>
          </a:avLst>
        </a:prstGeom>
      </dgm:spPr>
    </dgm:pt>
    <dgm:pt modelId="{568F9052-1FFB-4FCE-8861-1B05E6402DD0}" type="pres">
      <dgm:prSet presAssocID="{E2B43349-08F3-4E66-8A6B-D16EBD93ED06}" presName="connSite2" presStyleCnt="0"/>
      <dgm:spPr/>
    </dgm:pt>
    <dgm:pt modelId="{0D6309FB-24AA-4F59-98B4-4D2AE9A8726E}" type="pres">
      <dgm:prSet presAssocID="{0D0FAA0F-7A0F-438C-9408-7BF8EBB87512}" presName="Name18" presStyleLbl="sibTrans2D1" presStyleIdx="1" presStyleCnt="2"/>
      <dgm:spPr>
        <a:prstGeom prst="circularArrow">
          <a:avLst>
            <a:gd name="adj1" fmla="val 2938"/>
            <a:gd name="adj2" fmla="val 359685"/>
            <a:gd name="adj3" fmla="val 19464804"/>
            <a:gd name="adj4" fmla="val 12575511"/>
            <a:gd name="adj5" fmla="val 3427"/>
          </a:avLst>
        </a:prstGeom>
      </dgm:spPr>
    </dgm:pt>
    <dgm:pt modelId="{91D87694-72A8-4C7B-BFE2-AFCE09825D6C}" type="pres">
      <dgm:prSet presAssocID="{F723FAE5-BFA1-43C2-9F6D-1FB5CF866B57}" presName="composite1" presStyleCnt="0"/>
      <dgm:spPr/>
    </dgm:pt>
    <dgm:pt modelId="{DE6E9413-A44B-4503-9E86-8FA730B2708A}" type="pres">
      <dgm:prSet presAssocID="{F723FAE5-BFA1-43C2-9F6D-1FB5CF866B57}" presName="dummyNode1" presStyleLbl="node1" presStyleIdx="1" presStyleCnt="3"/>
      <dgm:spPr/>
    </dgm:pt>
    <dgm:pt modelId="{EBCAD8D9-6B17-4302-BBA6-D814DDEFF711}" type="pres">
      <dgm:prSet presAssocID="{F723FAE5-BFA1-43C2-9F6D-1FB5CF866B57}" presName="childNode1" presStyleLbl="bgAcc1" presStyleIdx="2" presStyleCnt="3">
        <dgm:presLayoutVars>
          <dgm:bulletEnabled val="1"/>
        </dgm:presLayoutVars>
      </dgm:prSet>
      <dgm:spPr>
        <a:prstGeom prst="roundRect">
          <a:avLst>
            <a:gd name="adj" fmla="val 10000"/>
          </a:avLst>
        </a:prstGeom>
      </dgm:spPr>
    </dgm:pt>
    <dgm:pt modelId="{85F60A93-F76E-4B6B-B219-45B1BE747CF7}" type="pres">
      <dgm:prSet presAssocID="{F723FAE5-BFA1-43C2-9F6D-1FB5CF866B57}" presName="childNode1tx" presStyleLbl="bgAcc1" presStyleIdx="2" presStyleCnt="3">
        <dgm:presLayoutVars>
          <dgm:bulletEnabled val="1"/>
        </dgm:presLayoutVars>
      </dgm:prSet>
      <dgm:spPr/>
    </dgm:pt>
    <dgm:pt modelId="{1DC529E9-6375-4175-862D-3381D4C53ABA}" type="pres">
      <dgm:prSet presAssocID="{F723FAE5-BFA1-43C2-9F6D-1FB5CF866B57}" presName="parentNode1" presStyleLbl="node1" presStyleIdx="2" presStyleCnt="3">
        <dgm:presLayoutVars>
          <dgm:chMax val="1"/>
          <dgm:bulletEnabled val="1"/>
        </dgm:presLayoutVars>
      </dgm:prSet>
      <dgm:spPr>
        <a:prstGeom prst="roundRect">
          <a:avLst>
            <a:gd name="adj" fmla="val 10000"/>
          </a:avLst>
        </a:prstGeom>
      </dgm:spPr>
    </dgm:pt>
    <dgm:pt modelId="{025CA1FF-344F-4586-9221-CA5829AE4874}" type="pres">
      <dgm:prSet presAssocID="{F723FAE5-BFA1-43C2-9F6D-1FB5CF866B57}" presName="connSite1" presStyleCnt="0"/>
      <dgm:spPr/>
    </dgm:pt>
  </dgm:ptLst>
  <dgm:cxnLst>
    <dgm:cxn modelId="{11956519-3FCC-438F-8982-C7F283C8F1E6}" srcId="{1A3B8520-40E7-459A-B8A6-D0671E785377}" destId="{5B2035AE-A25A-436F-B294-7397D62A363F}" srcOrd="1" destOrd="0" parTransId="{E99264B2-C573-4BBA-B9BF-5F02850F1075}" sibTransId="{10E6471F-D16D-4F6B-9262-8F7B5A36EE97}"/>
    <dgm:cxn modelId="{B66F562B-52D1-4AF6-BA92-764EF7A151D6}" type="presOf" srcId="{5B2035AE-A25A-436F-B294-7397D62A363F}" destId="{19CECAF1-7FDC-41CB-953E-D0A9EC16F00F}" srcOrd="1" destOrd="1" presId="urn:microsoft.com/office/officeart/2005/8/layout/hProcess4"/>
    <dgm:cxn modelId="{F8522E2F-2000-45F1-A957-F8378117E0B4}" type="presOf" srcId="{16AD8CF2-FB65-43BC-85DB-C4D05933FC90}" destId="{D2DC5A05-B68D-4415-9730-6B3EF8ACE37B}" srcOrd="0" destOrd="0" presId="urn:microsoft.com/office/officeart/2005/8/layout/hProcess4"/>
    <dgm:cxn modelId="{3048AB3D-D9BC-4857-9D42-CDC444372AD7}" type="presOf" srcId="{BDAB495B-45FC-4925-8D4D-47424BB848B9}" destId="{85F60A93-F76E-4B6B-B219-45B1BE747CF7}" srcOrd="1" destOrd="1" presId="urn:microsoft.com/office/officeart/2005/8/layout/hProcess4"/>
    <dgm:cxn modelId="{3110CD3D-2288-4190-94BF-CD74BCDC2C79}" type="presOf" srcId="{80AA4692-3CC7-4490-8E4E-242406BE8890}" destId="{1DDB7BDC-0C72-4F89-90E9-832F1C384DC6}" srcOrd="0" destOrd="2" presId="urn:microsoft.com/office/officeart/2005/8/layout/hProcess4"/>
    <dgm:cxn modelId="{F3452962-A4EB-4FD8-A907-CE031CA90F2C}" srcId="{F723FAE5-BFA1-43C2-9F6D-1FB5CF866B57}" destId="{BDAB495B-45FC-4925-8D4D-47424BB848B9}" srcOrd="1" destOrd="0" parTransId="{1021B408-C951-48E6-BA7F-BC7D5BA8C102}" sibTransId="{CE148BE5-6D02-42CF-A74E-96F4C1AD0F28}"/>
    <dgm:cxn modelId="{ED532A64-B1F4-41C7-9414-1C04425C7C85}" type="presOf" srcId="{3FA1D1B2-5E54-4376-AD4F-A5A86A0E89BF}" destId="{0A1A77AB-4166-4F72-AA33-689988746827}" srcOrd="0" destOrd="0" presId="urn:microsoft.com/office/officeart/2005/8/layout/hProcess4"/>
    <dgm:cxn modelId="{43370245-73FC-4905-82A1-F8C4F9AEBB3C}" type="presOf" srcId="{13E7CC25-DC5D-43E0-8F1C-510371434F33}" destId="{1DDB7BDC-0C72-4F89-90E9-832F1C384DC6}" srcOrd="0" destOrd="0" presId="urn:microsoft.com/office/officeart/2005/8/layout/hProcess4"/>
    <dgm:cxn modelId="{A6552A45-9F81-4344-9F4E-2B3AB0A3828C}" srcId="{1A3B8520-40E7-459A-B8A6-D0671E785377}" destId="{13E7CC25-DC5D-43E0-8F1C-510371434F33}" srcOrd="0" destOrd="0" parTransId="{DF8E2E00-63A3-4A6D-AA52-D7D96E05A007}" sibTransId="{BAB963E3-EB43-4DA0-A9E5-0EE2C9C08F53}"/>
    <dgm:cxn modelId="{FCD54B6A-5E2E-48DB-9BB8-8E066A67CDA2}" srcId="{3FA1D1B2-5E54-4376-AD4F-A5A86A0E89BF}" destId="{E2B43349-08F3-4E66-8A6B-D16EBD93ED06}" srcOrd="1" destOrd="0" parTransId="{5941401B-12C8-4764-8AF4-EE55555CAFC0}" sibTransId="{0D0FAA0F-7A0F-438C-9408-7BF8EBB87512}"/>
    <dgm:cxn modelId="{E2541B50-315D-4E84-8A3A-6BA64179F5DF}" type="presOf" srcId="{AEE4A33D-5630-4FAE-B96F-765ACC6E7D5D}" destId="{EBCAD8D9-6B17-4302-BBA6-D814DDEFF711}" srcOrd="0" destOrd="0" presId="urn:microsoft.com/office/officeart/2005/8/layout/hProcess4"/>
    <dgm:cxn modelId="{48329C50-F6C5-43CD-88E2-EE0E5BD42597}" type="presOf" srcId="{692D6473-A371-4D77-83DF-469CB7FF4368}" destId="{C6805D34-7D1E-4379-8F25-F0F718A48089}" srcOrd="1" destOrd="1" presId="urn:microsoft.com/office/officeart/2005/8/layout/hProcess4"/>
    <dgm:cxn modelId="{AC0F1572-82FF-4705-B393-87A86AA272D0}" type="presOf" srcId="{692D6473-A371-4D77-83DF-469CB7FF4368}" destId="{706225A3-4689-4CD9-8F16-C0329EDE0D66}" srcOrd="0" destOrd="1" presId="urn:microsoft.com/office/officeart/2005/8/layout/hProcess4"/>
    <dgm:cxn modelId="{BAA8B775-4D2C-41AE-8A61-931384C1BB0E}" srcId="{E2B43349-08F3-4E66-8A6B-D16EBD93ED06}" destId="{692D6473-A371-4D77-83DF-469CB7FF4368}" srcOrd="1" destOrd="0" parTransId="{B26A4090-A023-4549-AD1C-2E74F2B9E53E}" sibTransId="{09BF0B5C-E600-4F85-A667-5AC006A1D2E4}"/>
    <dgm:cxn modelId="{A3D9617D-47C4-4B73-9367-7F5386617DD0}" srcId="{1A3B8520-40E7-459A-B8A6-D0671E785377}" destId="{80AA4692-3CC7-4490-8E4E-242406BE8890}" srcOrd="2" destOrd="0" parTransId="{F40B6074-7AF8-438B-98E8-AA8EF17A1A6E}" sibTransId="{179F7125-0784-4C3C-8CEA-FD1756C295A7}"/>
    <dgm:cxn modelId="{E5B09799-5306-4CB9-9BBC-739899CDBC34}" type="presOf" srcId="{E2B43349-08F3-4E66-8A6B-D16EBD93ED06}" destId="{EE0604B4-9C4C-4C0F-B93C-032D6E10CE9E}" srcOrd="0" destOrd="0" presId="urn:microsoft.com/office/officeart/2005/8/layout/hProcess4"/>
    <dgm:cxn modelId="{0ED941AB-71B6-4F9F-A5D8-1E808704DBF1}" type="presOf" srcId="{F723FAE5-BFA1-43C2-9F6D-1FB5CF866B57}" destId="{1DC529E9-6375-4175-862D-3381D4C53ABA}" srcOrd="0" destOrd="0" presId="urn:microsoft.com/office/officeart/2005/8/layout/hProcess4"/>
    <dgm:cxn modelId="{8BA6CCB4-A037-48FD-81E0-841B9F81081E}" srcId="{F723FAE5-BFA1-43C2-9F6D-1FB5CF866B57}" destId="{AEE4A33D-5630-4FAE-B96F-765ACC6E7D5D}" srcOrd="0" destOrd="0" parTransId="{2448AAF5-91D0-40D2-A2D5-0633D6A32DCC}" sibTransId="{EF438EBE-3BB3-4958-9E75-027D9AF8178D}"/>
    <dgm:cxn modelId="{6CDF67B9-7586-49E0-8DC7-92AD9863FDFE}" type="presOf" srcId="{BDAB495B-45FC-4925-8D4D-47424BB848B9}" destId="{EBCAD8D9-6B17-4302-BBA6-D814DDEFF711}" srcOrd="0" destOrd="1" presId="urn:microsoft.com/office/officeart/2005/8/layout/hProcess4"/>
    <dgm:cxn modelId="{F8955FBC-CB67-48EC-9789-C21553D7F4C3}" srcId="{3FA1D1B2-5E54-4376-AD4F-A5A86A0E89BF}" destId="{F723FAE5-BFA1-43C2-9F6D-1FB5CF866B57}" srcOrd="2" destOrd="0" parTransId="{9B19D2BF-F5F7-495C-8DEC-8F7F11562B27}" sibTransId="{DFF29B72-AD69-406D-B6C7-8FF26ED620D9}"/>
    <dgm:cxn modelId="{F1465ABF-143E-4095-AA78-49C434116AB8}" srcId="{3FA1D1B2-5E54-4376-AD4F-A5A86A0E89BF}" destId="{1A3B8520-40E7-459A-B8A6-D0671E785377}" srcOrd="0" destOrd="0" parTransId="{86D30645-C2EB-4358-A11E-B9C4F61F7977}" sibTransId="{16AD8CF2-FB65-43BC-85DB-C4D05933FC90}"/>
    <dgm:cxn modelId="{3BBF26C0-34B5-41E5-B6F0-D454D1962BA4}" type="presOf" srcId="{5B2035AE-A25A-436F-B294-7397D62A363F}" destId="{1DDB7BDC-0C72-4F89-90E9-832F1C384DC6}" srcOrd="0" destOrd="1" presId="urn:microsoft.com/office/officeart/2005/8/layout/hProcess4"/>
    <dgm:cxn modelId="{92CD9DCF-35AB-489C-A067-C0BA877ED86A}" type="presOf" srcId="{80AA4692-3CC7-4490-8E4E-242406BE8890}" destId="{19CECAF1-7FDC-41CB-953E-D0A9EC16F00F}" srcOrd="1" destOrd="2" presId="urn:microsoft.com/office/officeart/2005/8/layout/hProcess4"/>
    <dgm:cxn modelId="{0CB440D3-1731-4539-B216-9710496B4EC8}" type="presOf" srcId="{1A3B8520-40E7-459A-B8A6-D0671E785377}" destId="{C3812A65-1A99-4C51-BA84-8C5146F7A7BF}" srcOrd="0" destOrd="0" presId="urn:microsoft.com/office/officeart/2005/8/layout/hProcess4"/>
    <dgm:cxn modelId="{5DC268E1-8F8A-47DD-84F2-17A1C16A3DA8}" type="presOf" srcId="{13E7CC25-DC5D-43E0-8F1C-510371434F33}" destId="{19CECAF1-7FDC-41CB-953E-D0A9EC16F00F}" srcOrd="1" destOrd="0" presId="urn:microsoft.com/office/officeart/2005/8/layout/hProcess4"/>
    <dgm:cxn modelId="{DF2F4AE5-3659-4BB7-B36D-9D38480338AA}" type="presOf" srcId="{AEE4A33D-5630-4FAE-B96F-765ACC6E7D5D}" destId="{85F60A93-F76E-4B6B-B219-45B1BE747CF7}" srcOrd="1" destOrd="0" presId="urn:microsoft.com/office/officeart/2005/8/layout/hProcess4"/>
    <dgm:cxn modelId="{E8F229EF-F201-4DA2-9804-E1AC3824CAC2}" type="presOf" srcId="{22A6288A-4F8A-4FF1-90B5-AC5CCE71281A}" destId="{C6805D34-7D1E-4379-8F25-F0F718A48089}" srcOrd="1" destOrd="0" presId="urn:microsoft.com/office/officeart/2005/8/layout/hProcess4"/>
    <dgm:cxn modelId="{91678FF7-A03F-4E23-AC4A-C12725BCEF76}" srcId="{E2B43349-08F3-4E66-8A6B-D16EBD93ED06}" destId="{22A6288A-4F8A-4FF1-90B5-AC5CCE71281A}" srcOrd="0" destOrd="0" parTransId="{FF78B202-6E24-4870-A4EE-3703D48AE0E6}" sibTransId="{1B8B1BED-0BE3-403C-9FE7-6D893D8DD548}"/>
    <dgm:cxn modelId="{B5F642F8-0EA7-4190-94D4-5729DFC36DFE}" type="presOf" srcId="{0D0FAA0F-7A0F-438C-9408-7BF8EBB87512}" destId="{0D6309FB-24AA-4F59-98B4-4D2AE9A8726E}" srcOrd="0" destOrd="0" presId="urn:microsoft.com/office/officeart/2005/8/layout/hProcess4"/>
    <dgm:cxn modelId="{A2BD32FE-FD3F-4D47-89BD-7A424657B930}" type="presOf" srcId="{22A6288A-4F8A-4FF1-90B5-AC5CCE71281A}" destId="{706225A3-4689-4CD9-8F16-C0329EDE0D66}" srcOrd="0" destOrd="0" presId="urn:microsoft.com/office/officeart/2005/8/layout/hProcess4"/>
    <dgm:cxn modelId="{0E79E5B5-BF8A-4818-A7CD-F08CB29C526C}" type="presParOf" srcId="{0A1A77AB-4166-4F72-AA33-689988746827}" destId="{406EEF4C-2851-4075-B8A2-0AEC36F5267B}" srcOrd="0" destOrd="0" presId="urn:microsoft.com/office/officeart/2005/8/layout/hProcess4"/>
    <dgm:cxn modelId="{766EB1A6-31BE-4A21-8F58-8B412E3AA0E0}" type="presParOf" srcId="{0A1A77AB-4166-4F72-AA33-689988746827}" destId="{153F54CD-0B42-4D11-97A4-07E8C9C8502D}" srcOrd="1" destOrd="0" presId="urn:microsoft.com/office/officeart/2005/8/layout/hProcess4"/>
    <dgm:cxn modelId="{D88852C5-B8D1-4550-865F-E6696F07D321}" type="presParOf" srcId="{0A1A77AB-4166-4F72-AA33-689988746827}" destId="{AC94E16B-A62B-49B6-8634-274641C2A198}" srcOrd="2" destOrd="0" presId="urn:microsoft.com/office/officeart/2005/8/layout/hProcess4"/>
    <dgm:cxn modelId="{6CD6BA6C-0532-4196-BC6D-8D4B58B32FB9}" type="presParOf" srcId="{AC94E16B-A62B-49B6-8634-274641C2A198}" destId="{09E9FC1B-2836-4040-9C56-0C7BC8FB2B37}" srcOrd="0" destOrd="0" presId="urn:microsoft.com/office/officeart/2005/8/layout/hProcess4"/>
    <dgm:cxn modelId="{724899A9-40CD-4AB6-9FA6-0E40443062D7}" type="presParOf" srcId="{09E9FC1B-2836-4040-9C56-0C7BC8FB2B37}" destId="{4B1BB3A5-B3E1-44D2-A6FB-356B8A9899FE}" srcOrd="0" destOrd="0" presId="urn:microsoft.com/office/officeart/2005/8/layout/hProcess4"/>
    <dgm:cxn modelId="{02D525C3-9598-41DF-B817-B87A27536D73}" type="presParOf" srcId="{09E9FC1B-2836-4040-9C56-0C7BC8FB2B37}" destId="{1DDB7BDC-0C72-4F89-90E9-832F1C384DC6}" srcOrd="1" destOrd="0" presId="urn:microsoft.com/office/officeart/2005/8/layout/hProcess4"/>
    <dgm:cxn modelId="{2F36A90C-BE47-43B5-B42E-9CE9555071DC}" type="presParOf" srcId="{09E9FC1B-2836-4040-9C56-0C7BC8FB2B37}" destId="{19CECAF1-7FDC-41CB-953E-D0A9EC16F00F}" srcOrd="2" destOrd="0" presId="urn:microsoft.com/office/officeart/2005/8/layout/hProcess4"/>
    <dgm:cxn modelId="{3B640BAB-32DC-43F1-A799-E82E023DAECB}" type="presParOf" srcId="{09E9FC1B-2836-4040-9C56-0C7BC8FB2B37}" destId="{C3812A65-1A99-4C51-BA84-8C5146F7A7BF}" srcOrd="3" destOrd="0" presId="urn:microsoft.com/office/officeart/2005/8/layout/hProcess4"/>
    <dgm:cxn modelId="{AB54542D-F6E8-41FD-91F4-AC355C86FCF4}" type="presParOf" srcId="{09E9FC1B-2836-4040-9C56-0C7BC8FB2B37}" destId="{98D31C8F-F71C-4C24-B917-62122818220A}" srcOrd="4" destOrd="0" presId="urn:microsoft.com/office/officeart/2005/8/layout/hProcess4"/>
    <dgm:cxn modelId="{C45066E4-6C02-4C1A-AB8A-35CAEC84E73D}" type="presParOf" srcId="{AC94E16B-A62B-49B6-8634-274641C2A198}" destId="{D2DC5A05-B68D-4415-9730-6B3EF8ACE37B}" srcOrd="1" destOrd="0" presId="urn:microsoft.com/office/officeart/2005/8/layout/hProcess4"/>
    <dgm:cxn modelId="{1E66CCC7-EE96-478F-9F5C-7F1F9D9855BD}" type="presParOf" srcId="{AC94E16B-A62B-49B6-8634-274641C2A198}" destId="{5F8F8D81-A973-466D-A1F9-1CDAB8A1A601}" srcOrd="2" destOrd="0" presId="urn:microsoft.com/office/officeart/2005/8/layout/hProcess4"/>
    <dgm:cxn modelId="{2C70A876-E46F-4505-BE4E-E073B5A7A7E4}" type="presParOf" srcId="{5F8F8D81-A973-466D-A1F9-1CDAB8A1A601}" destId="{0397DF5F-D07E-4EB2-BD72-54F0A8F3B936}" srcOrd="0" destOrd="0" presId="urn:microsoft.com/office/officeart/2005/8/layout/hProcess4"/>
    <dgm:cxn modelId="{0759404B-2F04-4E08-95F6-49D07EE3ED14}" type="presParOf" srcId="{5F8F8D81-A973-466D-A1F9-1CDAB8A1A601}" destId="{706225A3-4689-4CD9-8F16-C0329EDE0D66}" srcOrd="1" destOrd="0" presId="urn:microsoft.com/office/officeart/2005/8/layout/hProcess4"/>
    <dgm:cxn modelId="{AB0B4FC5-FBD2-4F1F-B328-9EE927213F02}" type="presParOf" srcId="{5F8F8D81-A973-466D-A1F9-1CDAB8A1A601}" destId="{C6805D34-7D1E-4379-8F25-F0F718A48089}" srcOrd="2" destOrd="0" presId="urn:microsoft.com/office/officeart/2005/8/layout/hProcess4"/>
    <dgm:cxn modelId="{E129DF1C-B615-4EE0-8654-E8554F03771C}" type="presParOf" srcId="{5F8F8D81-A973-466D-A1F9-1CDAB8A1A601}" destId="{EE0604B4-9C4C-4C0F-B93C-032D6E10CE9E}" srcOrd="3" destOrd="0" presId="urn:microsoft.com/office/officeart/2005/8/layout/hProcess4"/>
    <dgm:cxn modelId="{52DEE49B-2C20-4B3C-B44C-C6001DA4396D}" type="presParOf" srcId="{5F8F8D81-A973-466D-A1F9-1CDAB8A1A601}" destId="{568F9052-1FFB-4FCE-8861-1B05E6402DD0}" srcOrd="4" destOrd="0" presId="urn:microsoft.com/office/officeart/2005/8/layout/hProcess4"/>
    <dgm:cxn modelId="{5ECB8A58-6C33-442F-906F-689EB64406AB}" type="presParOf" srcId="{AC94E16B-A62B-49B6-8634-274641C2A198}" destId="{0D6309FB-24AA-4F59-98B4-4D2AE9A8726E}" srcOrd="3" destOrd="0" presId="urn:microsoft.com/office/officeart/2005/8/layout/hProcess4"/>
    <dgm:cxn modelId="{9E694948-E980-40B1-85ED-676331F58D4D}" type="presParOf" srcId="{AC94E16B-A62B-49B6-8634-274641C2A198}" destId="{91D87694-72A8-4C7B-BFE2-AFCE09825D6C}" srcOrd="4" destOrd="0" presId="urn:microsoft.com/office/officeart/2005/8/layout/hProcess4"/>
    <dgm:cxn modelId="{141E04C7-DF4B-4A66-9A8D-AEF6F77DF68B}" type="presParOf" srcId="{91D87694-72A8-4C7B-BFE2-AFCE09825D6C}" destId="{DE6E9413-A44B-4503-9E86-8FA730B2708A}" srcOrd="0" destOrd="0" presId="urn:microsoft.com/office/officeart/2005/8/layout/hProcess4"/>
    <dgm:cxn modelId="{4C609571-74C0-4219-B9A5-427F7021E378}" type="presParOf" srcId="{91D87694-72A8-4C7B-BFE2-AFCE09825D6C}" destId="{EBCAD8D9-6B17-4302-BBA6-D814DDEFF711}" srcOrd="1" destOrd="0" presId="urn:microsoft.com/office/officeart/2005/8/layout/hProcess4"/>
    <dgm:cxn modelId="{4B17CADE-41EE-48AE-9D73-7B848DF37F34}" type="presParOf" srcId="{91D87694-72A8-4C7B-BFE2-AFCE09825D6C}" destId="{85F60A93-F76E-4B6B-B219-45B1BE747CF7}" srcOrd="2" destOrd="0" presId="urn:microsoft.com/office/officeart/2005/8/layout/hProcess4"/>
    <dgm:cxn modelId="{704153CC-EDBA-4CF7-ADF8-82B65109F7DC}" type="presParOf" srcId="{91D87694-72A8-4C7B-BFE2-AFCE09825D6C}" destId="{1DC529E9-6375-4175-862D-3381D4C53ABA}" srcOrd="3" destOrd="0" presId="urn:microsoft.com/office/officeart/2005/8/layout/hProcess4"/>
    <dgm:cxn modelId="{015935E6-190F-4FBC-9275-B7A9DDBE41E4}" type="presParOf" srcId="{91D87694-72A8-4C7B-BFE2-AFCE09825D6C}" destId="{025CA1FF-344F-4586-9221-CA5829AE487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A1D1B2-5E54-4376-AD4F-A5A86A0E89B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1A3B8520-40E7-459A-B8A6-D0671E785377}">
      <dgm:prSet phldrT="[Text]"/>
      <dgm:spPr>
        <a:xfrm>
          <a:off x="351126"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Effective management of innovation</a:t>
          </a:r>
        </a:p>
      </dgm:t>
    </dgm:pt>
    <dgm:pt modelId="{86D30645-C2EB-4358-A11E-B9C4F61F7977}" type="parTrans" cxnId="{F1465ABF-143E-4095-AA78-49C434116AB8}">
      <dgm:prSet/>
      <dgm:spPr/>
      <dgm:t>
        <a:bodyPr/>
        <a:lstStyle/>
        <a:p>
          <a:endParaRPr lang="en-CA"/>
        </a:p>
      </dgm:t>
    </dgm:pt>
    <dgm:pt modelId="{16AD8CF2-FB65-43BC-85DB-C4D05933FC90}" type="sibTrans" cxnId="{F1465ABF-143E-4095-AA78-49C434116AB8}">
      <dgm:prSet/>
      <dgm:spPr>
        <a:xfrm>
          <a:off x="883264" y="1049786"/>
          <a:ext cx="1761494" cy="1761494"/>
        </a:xfrm>
        <a:solidFill>
          <a:srgbClr val="5B9BD5">
            <a:tint val="60000"/>
            <a:hueOff val="0"/>
            <a:satOff val="0"/>
            <a:lumOff val="0"/>
            <a:alphaOff val="0"/>
          </a:srgbClr>
        </a:solidFill>
        <a:ln>
          <a:noFill/>
        </a:ln>
        <a:effectLst/>
      </dgm:spPr>
      <dgm:t>
        <a:bodyPr/>
        <a:lstStyle/>
        <a:p>
          <a:endParaRPr lang="en-CA"/>
        </a:p>
      </dgm:t>
    </dgm:pt>
    <dgm:pt modelId="{13E7CC25-DC5D-43E0-8F1C-510371434F33}">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endParaRPr lang="en-CA" sz="1200" dirty="0">
            <a:solidFill>
              <a:sysClr val="windowText" lastClr="000000">
                <a:hueOff val="0"/>
                <a:satOff val="0"/>
                <a:lumOff val="0"/>
                <a:alphaOff val="0"/>
              </a:sysClr>
            </a:solidFill>
            <a:latin typeface="Calibri" panose="020F0502020204030204"/>
            <a:ea typeface="+mn-ea"/>
            <a:cs typeface="+mn-cs"/>
          </a:endParaRPr>
        </a:p>
      </dgm:t>
    </dgm:pt>
    <dgm:pt modelId="{DF8E2E00-63A3-4A6D-AA52-D7D96E05A007}" type="parTrans" cxnId="{A6552A45-9F81-4344-9F4E-2B3AB0A3828C}">
      <dgm:prSet/>
      <dgm:spPr/>
      <dgm:t>
        <a:bodyPr/>
        <a:lstStyle/>
        <a:p>
          <a:endParaRPr lang="en-CA"/>
        </a:p>
      </dgm:t>
    </dgm:pt>
    <dgm:pt modelId="{BAB963E3-EB43-4DA0-A9E5-0EE2C9C08F53}" type="sibTrans" cxnId="{A6552A45-9F81-4344-9F4E-2B3AB0A3828C}">
      <dgm:prSet/>
      <dgm:spPr/>
      <dgm:t>
        <a:bodyPr/>
        <a:lstStyle/>
        <a:p>
          <a:endParaRPr lang="en-CA"/>
        </a:p>
      </dgm:t>
    </dgm:pt>
    <dgm:pt modelId="{5B2035AE-A25A-436F-B294-7397D62A363F}">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Financial and human resource management</a:t>
          </a:r>
        </a:p>
      </dgm:t>
    </dgm:pt>
    <dgm:pt modelId="{E99264B2-C573-4BBA-B9BF-5F02850F1075}" type="parTrans" cxnId="{11956519-3FCC-438F-8982-C7F283C8F1E6}">
      <dgm:prSet/>
      <dgm:spPr/>
      <dgm:t>
        <a:bodyPr/>
        <a:lstStyle/>
        <a:p>
          <a:endParaRPr lang="en-CA"/>
        </a:p>
      </dgm:t>
    </dgm:pt>
    <dgm:pt modelId="{10E6471F-D16D-4F6B-9262-8F7B5A36EE97}" type="sibTrans" cxnId="{11956519-3FCC-438F-8982-C7F283C8F1E6}">
      <dgm:prSet/>
      <dgm:spPr/>
      <dgm:t>
        <a:bodyPr/>
        <a:lstStyle/>
        <a:p>
          <a:endParaRPr lang="en-CA"/>
        </a:p>
      </dgm:t>
    </dgm:pt>
    <dgm:pt modelId="{E2B43349-08F3-4E66-8A6B-D16EBD93ED06}">
      <dgm:prSet phldrT="[Text]"/>
      <dgm:spPr>
        <a:xfrm>
          <a:off x="2379115" y="475264"/>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Financial performance</a:t>
          </a:r>
        </a:p>
      </dgm:t>
    </dgm:pt>
    <dgm:pt modelId="{5941401B-12C8-4764-8AF4-EE55555CAFC0}" type="parTrans" cxnId="{FCD54B6A-5E2E-48DB-9BB8-8E066A67CDA2}">
      <dgm:prSet/>
      <dgm:spPr/>
      <dgm:t>
        <a:bodyPr/>
        <a:lstStyle/>
        <a:p>
          <a:endParaRPr lang="en-CA"/>
        </a:p>
      </dgm:t>
    </dgm:pt>
    <dgm:pt modelId="{0D0FAA0F-7A0F-438C-9408-7BF8EBB87512}" type="sibTrans" cxnId="{FCD54B6A-5E2E-48DB-9BB8-8E066A67CDA2}">
      <dgm:prSet/>
      <dgm:spPr>
        <a:xfrm>
          <a:off x="2898103" y="-52439"/>
          <a:ext cx="1963131" cy="1963131"/>
        </a:xfrm>
        <a:solidFill>
          <a:srgbClr val="5B9BD5">
            <a:tint val="60000"/>
            <a:hueOff val="0"/>
            <a:satOff val="0"/>
            <a:lumOff val="0"/>
            <a:alphaOff val="0"/>
          </a:srgbClr>
        </a:solidFill>
        <a:ln>
          <a:noFill/>
        </a:ln>
        <a:effectLst/>
      </dgm:spPr>
      <dgm:t>
        <a:bodyPr/>
        <a:lstStyle/>
        <a:p>
          <a:endParaRPr lang="en-CA"/>
        </a:p>
      </dgm:t>
    </dgm:pt>
    <dgm:pt modelId="{22A6288A-4F8A-4FF1-90B5-AC5CCE71281A}">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Growth</a:t>
          </a:r>
        </a:p>
      </dgm:t>
    </dgm:pt>
    <dgm:pt modelId="{FF78B202-6E24-4870-A4EE-3703D48AE0E6}" type="parTrans" cxnId="{91678FF7-A03F-4E23-AC4A-C12725BCEF76}">
      <dgm:prSet/>
      <dgm:spPr/>
      <dgm:t>
        <a:bodyPr/>
        <a:lstStyle/>
        <a:p>
          <a:endParaRPr lang="en-CA"/>
        </a:p>
      </dgm:t>
    </dgm:pt>
    <dgm:pt modelId="{1B8B1BED-0BE3-403C-9FE7-6D893D8DD548}" type="sibTrans" cxnId="{91678FF7-A03F-4E23-AC4A-C12725BCEF76}">
      <dgm:prSet/>
      <dgm:spPr/>
      <dgm:t>
        <a:bodyPr/>
        <a:lstStyle/>
        <a:p>
          <a:endParaRPr lang="en-CA"/>
        </a:p>
      </dgm:t>
    </dgm:pt>
    <dgm:pt modelId="{692D6473-A371-4D77-83DF-469CB7FF4368}">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Profit</a:t>
          </a:r>
        </a:p>
      </dgm:t>
    </dgm:pt>
    <dgm:pt modelId="{B26A4090-A023-4549-AD1C-2E74F2B9E53E}" type="parTrans" cxnId="{BAA8B775-4D2C-41AE-8A61-931384C1BB0E}">
      <dgm:prSet/>
      <dgm:spPr/>
      <dgm:t>
        <a:bodyPr/>
        <a:lstStyle/>
        <a:p>
          <a:endParaRPr lang="en-CA"/>
        </a:p>
      </dgm:t>
    </dgm:pt>
    <dgm:pt modelId="{09BF0B5C-E600-4F85-A667-5AC006A1D2E4}" type="sibTrans" cxnId="{BAA8B775-4D2C-41AE-8A61-931384C1BB0E}">
      <dgm:prSet/>
      <dgm:spPr/>
      <dgm:t>
        <a:bodyPr/>
        <a:lstStyle/>
        <a:p>
          <a:endParaRPr lang="en-CA"/>
        </a:p>
      </dgm:t>
    </dgm:pt>
    <dgm:pt modelId="{F723FAE5-BFA1-43C2-9F6D-1FB5CF866B57}">
      <dgm:prSet phldrT="[Text]"/>
      <dgm:spPr>
        <a:xfrm>
          <a:off x="4407105"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Stock price</a:t>
          </a:r>
        </a:p>
      </dgm:t>
    </dgm:pt>
    <dgm:pt modelId="{9B19D2BF-F5F7-495C-8DEC-8F7F11562B27}" type="parTrans" cxnId="{F8955FBC-CB67-48EC-9789-C21553D7F4C3}">
      <dgm:prSet/>
      <dgm:spPr/>
      <dgm:t>
        <a:bodyPr/>
        <a:lstStyle/>
        <a:p>
          <a:endParaRPr lang="en-CA"/>
        </a:p>
      </dgm:t>
    </dgm:pt>
    <dgm:pt modelId="{DFF29B72-AD69-406D-B6C7-8FF26ED620D9}" type="sibTrans" cxnId="{F8955FBC-CB67-48EC-9789-C21553D7F4C3}">
      <dgm:prSet/>
      <dgm:spPr/>
      <dgm:t>
        <a:bodyPr/>
        <a:lstStyle/>
        <a:p>
          <a:endParaRPr lang="en-CA"/>
        </a:p>
      </dgm:t>
    </dgm:pt>
    <dgm:pt modelId="{AEE4A33D-5630-4FAE-B96F-765ACC6E7D5D}">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Earnings</a:t>
          </a:r>
        </a:p>
      </dgm:t>
    </dgm:pt>
    <dgm:pt modelId="{2448AAF5-91D0-40D2-A2D5-0633D6A32DCC}" type="parTrans" cxnId="{8BA6CCB4-A037-48FD-81E0-841B9F81081E}">
      <dgm:prSet/>
      <dgm:spPr/>
      <dgm:t>
        <a:bodyPr/>
        <a:lstStyle/>
        <a:p>
          <a:endParaRPr lang="en-CA"/>
        </a:p>
      </dgm:t>
    </dgm:pt>
    <dgm:pt modelId="{EF438EBE-3BB3-4958-9E75-027D9AF8178D}" type="sibTrans" cxnId="{8BA6CCB4-A037-48FD-81E0-841B9F81081E}">
      <dgm:prSet/>
      <dgm:spPr/>
      <dgm:t>
        <a:bodyPr/>
        <a:lstStyle/>
        <a:p>
          <a:endParaRPr lang="en-CA"/>
        </a:p>
      </dgm:t>
    </dgm:pt>
    <dgm:pt modelId="{BDAB495B-45FC-4925-8D4D-47424BB848B9}">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P/E ratio</a:t>
          </a:r>
        </a:p>
      </dgm:t>
    </dgm:pt>
    <dgm:pt modelId="{1021B408-C951-48E6-BA7F-BC7D5BA8C102}" type="parTrans" cxnId="{F3452962-A4EB-4FD8-A907-CE031CA90F2C}">
      <dgm:prSet/>
      <dgm:spPr/>
      <dgm:t>
        <a:bodyPr/>
        <a:lstStyle/>
        <a:p>
          <a:endParaRPr lang="en-CA"/>
        </a:p>
      </dgm:t>
    </dgm:pt>
    <dgm:pt modelId="{CE148BE5-6D02-42CF-A74E-96F4C1AD0F28}" type="sibTrans" cxnId="{F3452962-A4EB-4FD8-A907-CE031CA90F2C}">
      <dgm:prSet/>
      <dgm:spPr/>
      <dgm:t>
        <a:bodyPr/>
        <a:lstStyle/>
        <a:p>
          <a:endParaRPr lang="en-CA"/>
        </a:p>
      </dgm:t>
    </dgm:pt>
    <dgm:pt modelId="{B2F0487C-682C-4CA6-ADE6-6AEBBF7EEA3D}">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Reliable products/services</a:t>
          </a:r>
        </a:p>
      </dgm:t>
    </dgm:pt>
    <dgm:pt modelId="{FD41E3BF-BA37-4D80-8782-18D5E8F47700}" type="parTrans" cxnId="{528821FB-57C3-459D-B306-6EA400A20A91}">
      <dgm:prSet/>
      <dgm:spPr/>
      <dgm:t>
        <a:bodyPr/>
        <a:lstStyle/>
        <a:p>
          <a:endParaRPr lang="en-CA"/>
        </a:p>
      </dgm:t>
    </dgm:pt>
    <dgm:pt modelId="{FEA2BB40-1550-4396-A346-3DD28F32FF46}" type="sibTrans" cxnId="{528821FB-57C3-459D-B306-6EA400A20A91}">
      <dgm:prSet/>
      <dgm:spPr/>
      <dgm:t>
        <a:bodyPr/>
        <a:lstStyle/>
        <a:p>
          <a:endParaRPr lang="en-CA"/>
        </a:p>
      </dgm:t>
    </dgm:pt>
    <dgm:pt modelId="{9180E27F-B4EB-40D5-B6AE-B66C837201DC}">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Culture</a:t>
          </a:r>
        </a:p>
      </dgm:t>
    </dgm:pt>
    <dgm:pt modelId="{A81F24D5-79C4-4058-9C1E-CEF275F04DF6}" type="parTrans" cxnId="{A7D57ECB-943C-4DE8-8668-98DD0F7AB8CD}">
      <dgm:prSet/>
      <dgm:spPr/>
      <dgm:t>
        <a:bodyPr/>
        <a:lstStyle/>
        <a:p>
          <a:endParaRPr lang="en-CA"/>
        </a:p>
      </dgm:t>
    </dgm:pt>
    <dgm:pt modelId="{106EBF0A-297A-4AA6-B6D5-53AE796CEEB9}" type="sibTrans" cxnId="{A7D57ECB-943C-4DE8-8668-98DD0F7AB8CD}">
      <dgm:prSet/>
      <dgm:spPr/>
      <dgm:t>
        <a:bodyPr/>
        <a:lstStyle/>
        <a:p>
          <a:endParaRPr lang="en-CA"/>
        </a:p>
      </dgm:t>
    </dgm:pt>
    <dgm:pt modelId="{7498FD60-30EC-42F3-BB18-E2C2A4E15A41}">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Communications; intra-company</a:t>
          </a:r>
        </a:p>
      </dgm:t>
    </dgm:pt>
    <dgm:pt modelId="{B15C54B5-1C5A-4B0F-9B37-BE517BBC3955}" type="parTrans" cxnId="{C9D9D45F-9BB2-4FF9-8622-3EB6A115399B}">
      <dgm:prSet/>
      <dgm:spPr/>
      <dgm:t>
        <a:bodyPr/>
        <a:lstStyle/>
        <a:p>
          <a:endParaRPr lang="en-CA"/>
        </a:p>
      </dgm:t>
    </dgm:pt>
    <dgm:pt modelId="{615AB87A-D1CD-465B-8C81-C2D6F9443EE9}" type="sibTrans" cxnId="{C9D9D45F-9BB2-4FF9-8622-3EB6A115399B}">
      <dgm:prSet/>
      <dgm:spPr/>
      <dgm:t>
        <a:bodyPr/>
        <a:lstStyle/>
        <a:p>
          <a:endParaRPr lang="en-CA"/>
        </a:p>
      </dgm:t>
    </dgm:pt>
    <dgm:pt modelId="{03B20A52-7F3E-4411-BD3F-9339B9280501}">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Technology investment</a:t>
          </a:r>
        </a:p>
      </dgm:t>
    </dgm:pt>
    <dgm:pt modelId="{D8174D9D-59F0-4250-87E9-9AC654AE5395}" type="parTrans" cxnId="{871B4E5C-14A7-4BEE-8CE8-72A280F233D7}">
      <dgm:prSet/>
      <dgm:spPr/>
      <dgm:t>
        <a:bodyPr/>
        <a:lstStyle/>
        <a:p>
          <a:endParaRPr lang="en-CA"/>
        </a:p>
      </dgm:t>
    </dgm:pt>
    <dgm:pt modelId="{6D2B4D86-6EA1-4E2A-B9D5-0F4B21D9A11B}" type="sibTrans" cxnId="{871B4E5C-14A7-4BEE-8CE8-72A280F233D7}">
      <dgm:prSet/>
      <dgm:spPr/>
      <dgm:t>
        <a:bodyPr/>
        <a:lstStyle/>
        <a:p>
          <a:endParaRPr lang="en-CA"/>
        </a:p>
      </dgm:t>
    </dgm:pt>
    <dgm:pt modelId="{62157877-9AEC-4507-BC1C-0FFABF44257A}">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pPr marL="114300" indent="0" defTabSz="533400">
            <a:lnSpc>
              <a:spcPct val="90000"/>
            </a:lnSpc>
            <a:spcBef>
              <a:spcPct val="0"/>
            </a:spcBef>
            <a:spcAft>
              <a:spcPct val="15000"/>
            </a:spcAft>
            <a:buNone/>
          </a:pPr>
          <a:r>
            <a:rPr lang="en-CA" sz="1200" dirty="0">
              <a:solidFill>
                <a:sysClr val="windowText" lastClr="000000">
                  <a:hueOff val="0"/>
                  <a:satOff val="0"/>
                  <a:lumOff val="0"/>
                  <a:alphaOff val="0"/>
                </a:sysClr>
              </a:solidFill>
              <a:latin typeface="Calibri" panose="020F0502020204030204"/>
              <a:ea typeface="+mn-ea"/>
              <a:cs typeface="+mn-cs"/>
            </a:rPr>
            <a:t>Strategy/organization</a:t>
          </a:r>
        </a:p>
      </dgm:t>
    </dgm:pt>
    <dgm:pt modelId="{3CE7D511-7F9D-43F8-9782-FE41D5E65637}" type="parTrans" cxnId="{5F7169EA-DEAB-4BD9-8493-B4694BA0EFE8}">
      <dgm:prSet/>
      <dgm:spPr/>
      <dgm:t>
        <a:bodyPr/>
        <a:lstStyle/>
        <a:p>
          <a:endParaRPr lang="en-CA"/>
        </a:p>
      </dgm:t>
    </dgm:pt>
    <dgm:pt modelId="{50FCA94F-341C-46B4-83F9-56104806E15C}" type="sibTrans" cxnId="{5F7169EA-DEAB-4BD9-8493-B4694BA0EFE8}">
      <dgm:prSet/>
      <dgm:spPr/>
      <dgm:t>
        <a:bodyPr/>
        <a:lstStyle/>
        <a:p>
          <a:endParaRPr lang="en-CA"/>
        </a:p>
      </dgm:t>
    </dgm:pt>
    <dgm:pt modelId="{0A1A77AB-4166-4F72-AA33-689988746827}" type="pres">
      <dgm:prSet presAssocID="{3FA1D1B2-5E54-4376-AD4F-A5A86A0E89BF}" presName="Name0" presStyleCnt="0">
        <dgm:presLayoutVars>
          <dgm:dir/>
          <dgm:animLvl val="lvl"/>
          <dgm:resizeHandles val="exact"/>
        </dgm:presLayoutVars>
      </dgm:prSet>
      <dgm:spPr/>
    </dgm:pt>
    <dgm:pt modelId="{406EEF4C-2851-4075-B8A2-0AEC36F5267B}" type="pres">
      <dgm:prSet presAssocID="{3FA1D1B2-5E54-4376-AD4F-A5A86A0E89BF}" presName="tSp" presStyleCnt="0"/>
      <dgm:spPr/>
    </dgm:pt>
    <dgm:pt modelId="{153F54CD-0B42-4D11-97A4-07E8C9C8502D}" type="pres">
      <dgm:prSet presAssocID="{3FA1D1B2-5E54-4376-AD4F-A5A86A0E89BF}" presName="bSp" presStyleCnt="0"/>
      <dgm:spPr/>
    </dgm:pt>
    <dgm:pt modelId="{AC94E16B-A62B-49B6-8634-274641C2A198}" type="pres">
      <dgm:prSet presAssocID="{3FA1D1B2-5E54-4376-AD4F-A5A86A0E89BF}" presName="process" presStyleCnt="0"/>
      <dgm:spPr/>
    </dgm:pt>
    <dgm:pt modelId="{09E9FC1B-2836-4040-9C56-0C7BC8FB2B37}" type="pres">
      <dgm:prSet presAssocID="{1A3B8520-40E7-459A-B8A6-D0671E785377}" presName="composite1" presStyleCnt="0"/>
      <dgm:spPr/>
    </dgm:pt>
    <dgm:pt modelId="{4B1BB3A5-B3E1-44D2-A6FB-356B8A9899FE}" type="pres">
      <dgm:prSet presAssocID="{1A3B8520-40E7-459A-B8A6-D0671E785377}" presName="dummyNode1" presStyleLbl="node1" presStyleIdx="0" presStyleCnt="3"/>
      <dgm:spPr/>
    </dgm:pt>
    <dgm:pt modelId="{1DDB7BDC-0C72-4F89-90E9-832F1C384DC6}" type="pres">
      <dgm:prSet presAssocID="{1A3B8520-40E7-459A-B8A6-D0671E785377}" presName="childNode1" presStyleLbl="bgAcc1" presStyleIdx="0" presStyleCnt="3" custScaleX="114368" custScaleY="127596" custLinFactNeighborX="-208" custLinFactNeighborY="-28113">
        <dgm:presLayoutVars>
          <dgm:bulletEnabled val="1"/>
        </dgm:presLayoutVars>
      </dgm:prSet>
      <dgm:spPr>
        <a:prstGeom prst="roundRect">
          <a:avLst>
            <a:gd name="adj" fmla="val 10000"/>
          </a:avLst>
        </a:prstGeom>
      </dgm:spPr>
    </dgm:pt>
    <dgm:pt modelId="{19CECAF1-7FDC-41CB-953E-D0A9EC16F00F}" type="pres">
      <dgm:prSet presAssocID="{1A3B8520-40E7-459A-B8A6-D0671E785377}" presName="childNode1tx" presStyleLbl="bgAcc1" presStyleIdx="0" presStyleCnt="3">
        <dgm:presLayoutVars>
          <dgm:bulletEnabled val="1"/>
        </dgm:presLayoutVars>
      </dgm:prSet>
      <dgm:spPr/>
    </dgm:pt>
    <dgm:pt modelId="{C3812A65-1A99-4C51-BA84-8C5146F7A7BF}" type="pres">
      <dgm:prSet presAssocID="{1A3B8520-40E7-459A-B8A6-D0671E785377}" presName="parentNode1" presStyleLbl="node1" presStyleIdx="0" presStyleCnt="3" custLinFactNeighborX="4301" custLinFactNeighborY="84371">
        <dgm:presLayoutVars>
          <dgm:chMax val="1"/>
          <dgm:bulletEnabled val="1"/>
        </dgm:presLayoutVars>
      </dgm:prSet>
      <dgm:spPr>
        <a:prstGeom prst="roundRect">
          <a:avLst>
            <a:gd name="adj" fmla="val 10000"/>
          </a:avLst>
        </a:prstGeom>
      </dgm:spPr>
    </dgm:pt>
    <dgm:pt modelId="{98D31C8F-F71C-4C24-B917-62122818220A}" type="pres">
      <dgm:prSet presAssocID="{1A3B8520-40E7-459A-B8A6-D0671E785377}" presName="connSite1" presStyleCnt="0"/>
      <dgm:spPr/>
    </dgm:pt>
    <dgm:pt modelId="{D2DC5A05-B68D-4415-9730-6B3EF8ACE37B}" type="pres">
      <dgm:prSet presAssocID="{16AD8CF2-FB65-43BC-85DB-C4D05933FC90}" presName="Name9" presStyleLbl="sibTrans2D1" presStyleIdx="0" presStyleCnt="2" custLinFactNeighborX="28920" custLinFactNeighborY="4874"/>
      <dgm:spPr>
        <a:prstGeom prst="leftCircularArrow">
          <a:avLst>
            <a:gd name="adj1" fmla="val 3274"/>
            <a:gd name="adj2" fmla="val 404050"/>
            <a:gd name="adj3" fmla="val 2179561"/>
            <a:gd name="adj4" fmla="val 9024489"/>
            <a:gd name="adj5" fmla="val 3820"/>
          </a:avLst>
        </a:prstGeom>
      </dgm:spPr>
    </dgm:pt>
    <dgm:pt modelId="{5F8F8D81-A973-466D-A1F9-1CDAB8A1A601}" type="pres">
      <dgm:prSet presAssocID="{E2B43349-08F3-4E66-8A6B-D16EBD93ED06}" presName="composite2" presStyleCnt="0"/>
      <dgm:spPr/>
    </dgm:pt>
    <dgm:pt modelId="{0397DF5F-D07E-4EB2-BD72-54F0A8F3B936}" type="pres">
      <dgm:prSet presAssocID="{E2B43349-08F3-4E66-8A6B-D16EBD93ED06}" presName="dummyNode2" presStyleLbl="node1" presStyleIdx="0" presStyleCnt="3"/>
      <dgm:spPr/>
    </dgm:pt>
    <dgm:pt modelId="{706225A3-4689-4CD9-8F16-C0329EDE0D66}" type="pres">
      <dgm:prSet presAssocID="{E2B43349-08F3-4E66-8A6B-D16EBD93ED06}" presName="childNode2" presStyleLbl="bgAcc1" presStyleIdx="1" presStyleCnt="3">
        <dgm:presLayoutVars>
          <dgm:bulletEnabled val="1"/>
        </dgm:presLayoutVars>
      </dgm:prSet>
      <dgm:spPr>
        <a:prstGeom prst="roundRect">
          <a:avLst>
            <a:gd name="adj" fmla="val 10000"/>
          </a:avLst>
        </a:prstGeom>
      </dgm:spPr>
    </dgm:pt>
    <dgm:pt modelId="{C6805D34-7D1E-4379-8F25-F0F718A48089}" type="pres">
      <dgm:prSet presAssocID="{E2B43349-08F3-4E66-8A6B-D16EBD93ED06}" presName="childNode2tx" presStyleLbl="bgAcc1" presStyleIdx="1" presStyleCnt="3">
        <dgm:presLayoutVars>
          <dgm:bulletEnabled val="1"/>
        </dgm:presLayoutVars>
      </dgm:prSet>
      <dgm:spPr/>
    </dgm:pt>
    <dgm:pt modelId="{EE0604B4-9C4C-4C0F-B93C-032D6E10CE9E}" type="pres">
      <dgm:prSet presAssocID="{E2B43349-08F3-4E66-8A6B-D16EBD93ED06}" presName="parentNode2" presStyleLbl="node1" presStyleIdx="1" presStyleCnt="3">
        <dgm:presLayoutVars>
          <dgm:chMax val="0"/>
          <dgm:bulletEnabled val="1"/>
        </dgm:presLayoutVars>
      </dgm:prSet>
      <dgm:spPr>
        <a:prstGeom prst="roundRect">
          <a:avLst>
            <a:gd name="adj" fmla="val 10000"/>
          </a:avLst>
        </a:prstGeom>
      </dgm:spPr>
    </dgm:pt>
    <dgm:pt modelId="{568F9052-1FFB-4FCE-8861-1B05E6402DD0}" type="pres">
      <dgm:prSet presAssocID="{E2B43349-08F3-4E66-8A6B-D16EBD93ED06}" presName="connSite2" presStyleCnt="0"/>
      <dgm:spPr/>
    </dgm:pt>
    <dgm:pt modelId="{0D6309FB-24AA-4F59-98B4-4D2AE9A8726E}" type="pres">
      <dgm:prSet presAssocID="{0D0FAA0F-7A0F-438C-9408-7BF8EBB87512}" presName="Name18" presStyleLbl="sibTrans2D1" presStyleIdx="1" presStyleCnt="2"/>
      <dgm:spPr>
        <a:prstGeom prst="circularArrow">
          <a:avLst>
            <a:gd name="adj1" fmla="val 2938"/>
            <a:gd name="adj2" fmla="val 359685"/>
            <a:gd name="adj3" fmla="val 19464804"/>
            <a:gd name="adj4" fmla="val 12575511"/>
            <a:gd name="adj5" fmla="val 3427"/>
          </a:avLst>
        </a:prstGeom>
      </dgm:spPr>
    </dgm:pt>
    <dgm:pt modelId="{91D87694-72A8-4C7B-BFE2-AFCE09825D6C}" type="pres">
      <dgm:prSet presAssocID="{F723FAE5-BFA1-43C2-9F6D-1FB5CF866B57}" presName="composite1" presStyleCnt="0"/>
      <dgm:spPr/>
    </dgm:pt>
    <dgm:pt modelId="{DE6E9413-A44B-4503-9E86-8FA730B2708A}" type="pres">
      <dgm:prSet presAssocID="{F723FAE5-BFA1-43C2-9F6D-1FB5CF866B57}" presName="dummyNode1" presStyleLbl="node1" presStyleIdx="1" presStyleCnt="3"/>
      <dgm:spPr/>
    </dgm:pt>
    <dgm:pt modelId="{EBCAD8D9-6B17-4302-BBA6-D814DDEFF711}" type="pres">
      <dgm:prSet presAssocID="{F723FAE5-BFA1-43C2-9F6D-1FB5CF866B57}" presName="childNode1" presStyleLbl="bgAcc1" presStyleIdx="2" presStyleCnt="3">
        <dgm:presLayoutVars>
          <dgm:bulletEnabled val="1"/>
        </dgm:presLayoutVars>
      </dgm:prSet>
      <dgm:spPr>
        <a:prstGeom prst="roundRect">
          <a:avLst>
            <a:gd name="adj" fmla="val 10000"/>
          </a:avLst>
        </a:prstGeom>
      </dgm:spPr>
    </dgm:pt>
    <dgm:pt modelId="{85F60A93-F76E-4B6B-B219-45B1BE747CF7}" type="pres">
      <dgm:prSet presAssocID="{F723FAE5-BFA1-43C2-9F6D-1FB5CF866B57}" presName="childNode1tx" presStyleLbl="bgAcc1" presStyleIdx="2" presStyleCnt="3">
        <dgm:presLayoutVars>
          <dgm:bulletEnabled val="1"/>
        </dgm:presLayoutVars>
      </dgm:prSet>
      <dgm:spPr/>
    </dgm:pt>
    <dgm:pt modelId="{1DC529E9-6375-4175-862D-3381D4C53ABA}" type="pres">
      <dgm:prSet presAssocID="{F723FAE5-BFA1-43C2-9F6D-1FB5CF866B57}" presName="parentNode1" presStyleLbl="node1" presStyleIdx="2" presStyleCnt="3">
        <dgm:presLayoutVars>
          <dgm:chMax val="1"/>
          <dgm:bulletEnabled val="1"/>
        </dgm:presLayoutVars>
      </dgm:prSet>
      <dgm:spPr>
        <a:prstGeom prst="roundRect">
          <a:avLst>
            <a:gd name="adj" fmla="val 10000"/>
          </a:avLst>
        </a:prstGeom>
      </dgm:spPr>
    </dgm:pt>
    <dgm:pt modelId="{025CA1FF-344F-4586-9221-CA5829AE4874}" type="pres">
      <dgm:prSet presAssocID="{F723FAE5-BFA1-43C2-9F6D-1FB5CF866B57}" presName="connSite1" presStyleCnt="0"/>
      <dgm:spPr/>
    </dgm:pt>
  </dgm:ptLst>
  <dgm:cxnLst>
    <dgm:cxn modelId="{4CB9860A-FCB3-472B-801B-A0F9AADD0E43}" type="presOf" srcId="{5B2035AE-A25A-436F-B294-7397D62A363F}" destId="{19CECAF1-7FDC-41CB-953E-D0A9EC16F00F}" srcOrd="1" destOrd="1" presId="urn:microsoft.com/office/officeart/2005/8/layout/hProcess4"/>
    <dgm:cxn modelId="{70523E10-A1DA-4DE4-BE43-F6CC3E62E9E2}" type="presOf" srcId="{AEE4A33D-5630-4FAE-B96F-765ACC6E7D5D}" destId="{85F60A93-F76E-4B6B-B219-45B1BE747CF7}" srcOrd="1" destOrd="0" presId="urn:microsoft.com/office/officeart/2005/8/layout/hProcess4"/>
    <dgm:cxn modelId="{11956519-3FCC-438F-8982-C7F283C8F1E6}" srcId="{1A3B8520-40E7-459A-B8A6-D0671E785377}" destId="{5B2035AE-A25A-436F-B294-7397D62A363F}" srcOrd="1" destOrd="0" parTransId="{E99264B2-C573-4BBA-B9BF-5F02850F1075}" sibTransId="{10E6471F-D16D-4F6B-9262-8F7B5A36EE97}"/>
    <dgm:cxn modelId="{F0A27824-44FC-4294-9542-F974474A1BE2}" type="presOf" srcId="{13E7CC25-DC5D-43E0-8F1C-510371434F33}" destId="{19CECAF1-7FDC-41CB-953E-D0A9EC16F00F}" srcOrd="1" destOrd="0" presId="urn:microsoft.com/office/officeart/2005/8/layout/hProcess4"/>
    <dgm:cxn modelId="{871B4E5C-14A7-4BEE-8CE8-72A280F233D7}" srcId="{1A3B8520-40E7-459A-B8A6-D0671E785377}" destId="{03B20A52-7F3E-4411-BD3F-9339B9280501}" srcOrd="4" destOrd="0" parTransId="{D8174D9D-59F0-4250-87E9-9AC654AE5395}" sibTransId="{6D2B4D86-6EA1-4E2A-B9D5-0F4B21D9A11B}"/>
    <dgm:cxn modelId="{C9D9D45F-9BB2-4FF9-8622-3EB6A115399B}" srcId="{1A3B8520-40E7-459A-B8A6-D0671E785377}" destId="{7498FD60-30EC-42F3-BB18-E2C2A4E15A41}" srcOrd="3" destOrd="0" parTransId="{B15C54B5-1C5A-4B0F-9B37-BE517BBC3955}" sibTransId="{615AB87A-D1CD-465B-8C81-C2D6F9443EE9}"/>
    <dgm:cxn modelId="{F3452962-A4EB-4FD8-A907-CE031CA90F2C}" srcId="{F723FAE5-BFA1-43C2-9F6D-1FB5CF866B57}" destId="{BDAB495B-45FC-4925-8D4D-47424BB848B9}" srcOrd="1" destOrd="0" parTransId="{1021B408-C951-48E6-BA7F-BC7D5BA8C102}" sibTransId="{CE148BE5-6D02-42CF-A74E-96F4C1AD0F28}"/>
    <dgm:cxn modelId="{A6552A45-9F81-4344-9F4E-2B3AB0A3828C}" srcId="{1A3B8520-40E7-459A-B8A6-D0671E785377}" destId="{13E7CC25-DC5D-43E0-8F1C-510371434F33}" srcOrd="0" destOrd="0" parTransId="{DF8E2E00-63A3-4A6D-AA52-D7D96E05A007}" sibTransId="{BAB963E3-EB43-4DA0-A9E5-0EE2C9C08F53}"/>
    <dgm:cxn modelId="{00E8AF47-6C39-4FD5-9F06-08C4CBC1ECC7}" type="presOf" srcId="{B2F0487C-682C-4CA6-ADE6-6AEBBF7EEA3D}" destId="{C6805D34-7D1E-4379-8F25-F0F718A48089}" srcOrd="1" destOrd="2" presId="urn:microsoft.com/office/officeart/2005/8/layout/hProcess4"/>
    <dgm:cxn modelId="{88FF1248-1E7B-4956-8ADE-719DDF40436F}" type="presOf" srcId="{AEE4A33D-5630-4FAE-B96F-765ACC6E7D5D}" destId="{EBCAD8D9-6B17-4302-BBA6-D814DDEFF711}" srcOrd="0" destOrd="0" presId="urn:microsoft.com/office/officeart/2005/8/layout/hProcess4"/>
    <dgm:cxn modelId="{FCD54B6A-5E2E-48DB-9BB8-8E066A67CDA2}" srcId="{3FA1D1B2-5E54-4376-AD4F-A5A86A0E89BF}" destId="{E2B43349-08F3-4E66-8A6B-D16EBD93ED06}" srcOrd="1" destOrd="0" parTransId="{5941401B-12C8-4764-8AF4-EE55555CAFC0}" sibTransId="{0D0FAA0F-7A0F-438C-9408-7BF8EBB87512}"/>
    <dgm:cxn modelId="{C09DE54A-54FD-45E7-8961-5E683DF65E7A}" type="presOf" srcId="{692D6473-A371-4D77-83DF-469CB7FF4368}" destId="{C6805D34-7D1E-4379-8F25-F0F718A48089}" srcOrd="1" destOrd="1" presId="urn:microsoft.com/office/officeart/2005/8/layout/hProcess4"/>
    <dgm:cxn modelId="{798E6251-E14B-4AD8-A447-CC03701EE80C}" type="presOf" srcId="{62157877-9AEC-4507-BC1C-0FFABF44257A}" destId="{19CECAF1-7FDC-41CB-953E-D0A9EC16F00F}" srcOrd="1" destOrd="5" presId="urn:microsoft.com/office/officeart/2005/8/layout/hProcess4"/>
    <dgm:cxn modelId="{71256072-2329-495C-9AE8-0A3AA12F8B4B}" type="presOf" srcId="{7498FD60-30EC-42F3-BB18-E2C2A4E15A41}" destId="{19CECAF1-7FDC-41CB-953E-D0A9EC16F00F}" srcOrd="1" destOrd="3" presId="urn:microsoft.com/office/officeart/2005/8/layout/hProcess4"/>
    <dgm:cxn modelId="{BAA8B775-4D2C-41AE-8A61-931384C1BB0E}" srcId="{E2B43349-08F3-4E66-8A6B-D16EBD93ED06}" destId="{692D6473-A371-4D77-83DF-469CB7FF4368}" srcOrd="1" destOrd="0" parTransId="{B26A4090-A023-4549-AD1C-2E74F2B9E53E}" sibTransId="{09BF0B5C-E600-4F85-A667-5AC006A1D2E4}"/>
    <dgm:cxn modelId="{20B6DD83-3729-4908-932B-E44DA5551524}" type="presOf" srcId="{0D0FAA0F-7A0F-438C-9408-7BF8EBB87512}" destId="{0D6309FB-24AA-4F59-98B4-4D2AE9A8726E}" srcOrd="0" destOrd="0" presId="urn:microsoft.com/office/officeart/2005/8/layout/hProcess4"/>
    <dgm:cxn modelId="{96D3CD8A-4EB7-4F7E-8E78-92E864A0BDB8}" type="presOf" srcId="{03B20A52-7F3E-4411-BD3F-9339B9280501}" destId="{1DDB7BDC-0C72-4F89-90E9-832F1C384DC6}" srcOrd="0" destOrd="4" presId="urn:microsoft.com/office/officeart/2005/8/layout/hProcess4"/>
    <dgm:cxn modelId="{BF91BE97-65D2-44BC-BB76-4FBAE36ECF69}" type="presOf" srcId="{62157877-9AEC-4507-BC1C-0FFABF44257A}" destId="{1DDB7BDC-0C72-4F89-90E9-832F1C384DC6}" srcOrd="0" destOrd="5" presId="urn:microsoft.com/office/officeart/2005/8/layout/hProcess4"/>
    <dgm:cxn modelId="{43F9F4B3-6C0C-42C9-AF4A-DB3306C2238C}" type="presOf" srcId="{16AD8CF2-FB65-43BC-85DB-C4D05933FC90}" destId="{D2DC5A05-B68D-4415-9730-6B3EF8ACE37B}" srcOrd="0" destOrd="0" presId="urn:microsoft.com/office/officeart/2005/8/layout/hProcess4"/>
    <dgm:cxn modelId="{8BA6CCB4-A037-48FD-81E0-841B9F81081E}" srcId="{F723FAE5-BFA1-43C2-9F6D-1FB5CF866B57}" destId="{AEE4A33D-5630-4FAE-B96F-765ACC6E7D5D}" srcOrd="0" destOrd="0" parTransId="{2448AAF5-91D0-40D2-A2D5-0633D6A32DCC}" sibTransId="{EF438EBE-3BB3-4958-9E75-027D9AF8178D}"/>
    <dgm:cxn modelId="{CFBA04BA-CB27-44DD-BF66-DB1622E02B47}" type="presOf" srcId="{5B2035AE-A25A-436F-B294-7397D62A363F}" destId="{1DDB7BDC-0C72-4F89-90E9-832F1C384DC6}" srcOrd="0" destOrd="1" presId="urn:microsoft.com/office/officeart/2005/8/layout/hProcess4"/>
    <dgm:cxn modelId="{45D789BA-F954-48C1-BB9F-C8FC13B31C86}" type="presOf" srcId="{1A3B8520-40E7-459A-B8A6-D0671E785377}" destId="{C3812A65-1A99-4C51-BA84-8C5146F7A7BF}" srcOrd="0" destOrd="0" presId="urn:microsoft.com/office/officeart/2005/8/layout/hProcess4"/>
    <dgm:cxn modelId="{F8955FBC-CB67-48EC-9789-C21553D7F4C3}" srcId="{3FA1D1B2-5E54-4376-AD4F-A5A86A0E89BF}" destId="{F723FAE5-BFA1-43C2-9F6D-1FB5CF866B57}" srcOrd="2" destOrd="0" parTransId="{9B19D2BF-F5F7-495C-8DEC-8F7F11562B27}" sibTransId="{DFF29B72-AD69-406D-B6C7-8FF26ED620D9}"/>
    <dgm:cxn modelId="{F1465ABF-143E-4095-AA78-49C434116AB8}" srcId="{3FA1D1B2-5E54-4376-AD4F-A5A86A0E89BF}" destId="{1A3B8520-40E7-459A-B8A6-D0671E785377}" srcOrd="0" destOrd="0" parTransId="{86D30645-C2EB-4358-A11E-B9C4F61F7977}" sibTransId="{16AD8CF2-FB65-43BC-85DB-C4D05933FC90}"/>
    <dgm:cxn modelId="{E09B64C2-5C0F-4E6C-91E1-31BB6CD07BCB}" type="presOf" srcId="{9180E27F-B4EB-40D5-B6AE-B66C837201DC}" destId="{1DDB7BDC-0C72-4F89-90E9-832F1C384DC6}" srcOrd="0" destOrd="2" presId="urn:microsoft.com/office/officeart/2005/8/layout/hProcess4"/>
    <dgm:cxn modelId="{C8D2ACC7-809A-48B0-B939-0CDF43D8BE18}" type="presOf" srcId="{BDAB495B-45FC-4925-8D4D-47424BB848B9}" destId="{EBCAD8D9-6B17-4302-BBA6-D814DDEFF711}" srcOrd="0" destOrd="1" presId="urn:microsoft.com/office/officeart/2005/8/layout/hProcess4"/>
    <dgm:cxn modelId="{A7D57ECB-943C-4DE8-8668-98DD0F7AB8CD}" srcId="{1A3B8520-40E7-459A-B8A6-D0671E785377}" destId="{9180E27F-B4EB-40D5-B6AE-B66C837201DC}" srcOrd="2" destOrd="0" parTransId="{A81F24D5-79C4-4058-9C1E-CEF275F04DF6}" sibTransId="{106EBF0A-297A-4AA6-B6D5-53AE796CEEB9}"/>
    <dgm:cxn modelId="{594FDBD9-3908-434E-AEE0-CD51628B9FB2}" type="presOf" srcId="{F723FAE5-BFA1-43C2-9F6D-1FB5CF866B57}" destId="{1DC529E9-6375-4175-862D-3381D4C53ABA}" srcOrd="0" destOrd="0" presId="urn:microsoft.com/office/officeart/2005/8/layout/hProcess4"/>
    <dgm:cxn modelId="{34D12CDE-2967-4091-9680-6CE8B4D991AE}" type="presOf" srcId="{22A6288A-4F8A-4FF1-90B5-AC5CCE71281A}" destId="{C6805D34-7D1E-4379-8F25-F0F718A48089}" srcOrd="1" destOrd="0" presId="urn:microsoft.com/office/officeart/2005/8/layout/hProcess4"/>
    <dgm:cxn modelId="{51961BE1-65E3-4002-A2C6-6022A724AC1B}" type="presOf" srcId="{B2F0487C-682C-4CA6-ADE6-6AEBBF7EEA3D}" destId="{706225A3-4689-4CD9-8F16-C0329EDE0D66}" srcOrd="0" destOrd="2" presId="urn:microsoft.com/office/officeart/2005/8/layout/hProcess4"/>
    <dgm:cxn modelId="{9B5AB3E4-27D0-4ED9-9A68-76146986BED6}" type="presOf" srcId="{BDAB495B-45FC-4925-8D4D-47424BB848B9}" destId="{85F60A93-F76E-4B6B-B219-45B1BE747CF7}" srcOrd="1" destOrd="1" presId="urn:microsoft.com/office/officeart/2005/8/layout/hProcess4"/>
    <dgm:cxn modelId="{2F8868E7-A55F-4F8E-99E2-1ECD36134DC2}" type="presOf" srcId="{3FA1D1B2-5E54-4376-AD4F-A5A86A0E89BF}" destId="{0A1A77AB-4166-4F72-AA33-689988746827}" srcOrd="0" destOrd="0" presId="urn:microsoft.com/office/officeart/2005/8/layout/hProcess4"/>
    <dgm:cxn modelId="{5F7169EA-DEAB-4BD9-8493-B4694BA0EFE8}" srcId="{1A3B8520-40E7-459A-B8A6-D0671E785377}" destId="{62157877-9AEC-4507-BC1C-0FFABF44257A}" srcOrd="5" destOrd="0" parTransId="{3CE7D511-7F9D-43F8-9782-FE41D5E65637}" sibTransId="{50FCA94F-341C-46B4-83F9-56104806E15C}"/>
    <dgm:cxn modelId="{D37963EF-DA1E-450B-B6A4-1C0A143B7850}" type="presOf" srcId="{7498FD60-30EC-42F3-BB18-E2C2A4E15A41}" destId="{1DDB7BDC-0C72-4F89-90E9-832F1C384DC6}" srcOrd="0" destOrd="3" presId="urn:microsoft.com/office/officeart/2005/8/layout/hProcess4"/>
    <dgm:cxn modelId="{CD11AFF0-27CE-477E-A706-E36842E876BC}" type="presOf" srcId="{9180E27F-B4EB-40D5-B6AE-B66C837201DC}" destId="{19CECAF1-7FDC-41CB-953E-D0A9EC16F00F}" srcOrd="1" destOrd="2" presId="urn:microsoft.com/office/officeart/2005/8/layout/hProcess4"/>
    <dgm:cxn modelId="{5AA90DF1-45F9-4876-8197-FE9F4762C4A8}" type="presOf" srcId="{E2B43349-08F3-4E66-8A6B-D16EBD93ED06}" destId="{EE0604B4-9C4C-4C0F-B93C-032D6E10CE9E}" srcOrd="0" destOrd="0" presId="urn:microsoft.com/office/officeart/2005/8/layout/hProcess4"/>
    <dgm:cxn modelId="{3808B0F4-DEA7-48F1-928B-A138D2D7F020}" type="presOf" srcId="{22A6288A-4F8A-4FF1-90B5-AC5CCE71281A}" destId="{706225A3-4689-4CD9-8F16-C0329EDE0D66}" srcOrd="0" destOrd="0" presId="urn:microsoft.com/office/officeart/2005/8/layout/hProcess4"/>
    <dgm:cxn modelId="{B94575F5-0D80-4E7F-9F89-39578B8A5C56}" type="presOf" srcId="{03B20A52-7F3E-4411-BD3F-9339B9280501}" destId="{19CECAF1-7FDC-41CB-953E-D0A9EC16F00F}" srcOrd="1" destOrd="4" presId="urn:microsoft.com/office/officeart/2005/8/layout/hProcess4"/>
    <dgm:cxn modelId="{91678FF7-A03F-4E23-AC4A-C12725BCEF76}" srcId="{E2B43349-08F3-4E66-8A6B-D16EBD93ED06}" destId="{22A6288A-4F8A-4FF1-90B5-AC5CCE71281A}" srcOrd="0" destOrd="0" parTransId="{FF78B202-6E24-4870-A4EE-3703D48AE0E6}" sibTransId="{1B8B1BED-0BE3-403C-9FE7-6D893D8DD548}"/>
    <dgm:cxn modelId="{528821FB-57C3-459D-B306-6EA400A20A91}" srcId="{E2B43349-08F3-4E66-8A6B-D16EBD93ED06}" destId="{B2F0487C-682C-4CA6-ADE6-6AEBBF7EEA3D}" srcOrd="2" destOrd="0" parTransId="{FD41E3BF-BA37-4D80-8782-18D5E8F47700}" sibTransId="{FEA2BB40-1550-4396-A346-3DD28F32FF46}"/>
    <dgm:cxn modelId="{1EF5C6FD-A7DC-42DF-9FED-F308FE53E6C0}" type="presOf" srcId="{13E7CC25-DC5D-43E0-8F1C-510371434F33}" destId="{1DDB7BDC-0C72-4F89-90E9-832F1C384DC6}" srcOrd="0" destOrd="0" presId="urn:microsoft.com/office/officeart/2005/8/layout/hProcess4"/>
    <dgm:cxn modelId="{D0FDF4FD-1CB5-4C39-9AD1-62366B557F21}" type="presOf" srcId="{692D6473-A371-4D77-83DF-469CB7FF4368}" destId="{706225A3-4689-4CD9-8F16-C0329EDE0D66}" srcOrd="0" destOrd="1" presId="urn:microsoft.com/office/officeart/2005/8/layout/hProcess4"/>
    <dgm:cxn modelId="{F4F5B702-6CE2-40E2-BD95-9AAF712BAF03}" type="presParOf" srcId="{0A1A77AB-4166-4F72-AA33-689988746827}" destId="{406EEF4C-2851-4075-B8A2-0AEC36F5267B}" srcOrd="0" destOrd="0" presId="urn:microsoft.com/office/officeart/2005/8/layout/hProcess4"/>
    <dgm:cxn modelId="{27C4575D-C66B-4589-B333-0C847CA6B370}" type="presParOf" srcId="{0A1A77AB-4166-4F72-AA33-689988746827}" destId="{153F54CD-0B42-4D11-97A4-07E8C9C8502D}" srcOrd="1" destOrd="0" presId="urn:microsoft.com/office/officeart/2005/8/layout/hProcess4"/>
    <dgm:cxn modelId="{FE909D14-36CD-45B7-8C6C-445A27B9B609}" type="presParOf" srcId="{0A1A77AB-4166-4F72-AA33-689988746827}" destId="{AC94E16B-A62B-49B6-8634-274641C2A198}" srcOrd="2" destOrd="0" presId="urn:microsoft.com/office/officeart/2005/8/layout/hProcess4"/>
    <dgm:cxn modelId="{A10F6981-8244-4907-A72C-9F2F414B6D7D}" type="presParOf" srcId="{AC94E16B-A62B-49B6-8634-274641C2A198}" destId="{09E9FC1B-2836-4040-9C56-0C7BC8FB2B37}" srcOrd="0" destOrd="0" presId="urn:microsoft.com/office/officeart/2005/8/layout/hProcess4"/>
    <dgm:cxn modelId="{033DFCA6-FAAD-44A5-BD0C-B87D770DDEAF}" type="presParOf" srcId="{09E9FC1B-2836-4040-9C56-0C7BC8FB2B37}" destId="{4B1BB3A5-B3E1-44D2-A6FB-356B8A9899FE}" srcOrd="0" destOrd="0" presId="urn:microsoft.com/office/officeart/2005/8/layout/hProcess4"/>
    <dgm:cxn modelId="{AC032BE2-3E76-4CDD-9B87-9ABC314D5F7C}" type="presParOf" srcId="{09E9FC1B-2836-4040-9C56-0C7BC8FB2B37}" destId="{1DDB7BDC-0C72-4F89-90E9-832F1C384DC6}" srcOrd="1" destOrd="0" presId="urn:microsoft.com/office/officeart/2005/8/layout/hProcess4"/>
    <dgm:cxn modelId="{D1D3C88F-FBF0-4918-B71B-B16933EF9C28}" type="presParOf" srcId="{09E9FC1B-2836-4040-9C56-0C7BC8FB2B37}" destId="{19CECAF1-7FDC-41CB-953E-D0A9EC16F00F}" srcOrd="2" destOrd="0" presId="urn:microsoft.com/office/officeart/2005/8/layout/hProcess4"/>
    <dgm:cxn modelId="{B7B5B042-5205-48C6-AB6F-65158E7BEE0F}" type="presParOf" srcId="{09E9FC1B-2836-4040-9C56-0C7BC8FB2B37}" destId="{C3812A65-1A99-4C51-BA84-8C5146F7A7BF}" srcOrd="3" destOrd="0" presId="urn:microsoft.com/office/officeart/2005/8/layout/hProcess4"/>
    <dgm:cxn modelId="{6479F845-8ADA-4A8F-9529-EA7D7F2DFE4B}" type="presParOf" srcId="{09E9FC1B-2836-4040-9C56-0C7BC8FB2B37}" destId="{98D31C8F-F71C-4C24-B917-62122818220A}" srcOrd="4" destOrd="0" presId="urn:microsoft.com/office/officeart/2005/8/layout/hProcess4"/>
    <dgm:cxn modelId="{0DA5B0B1-6161-4554-BFD8-C23803A28971}" type="presParOf" srcId="{AC94E16B-A62B-49B6-8634-274641C2A198}" destId="{D2DC5A05-B68D-4415-9730-6B3EF8ACE37B}" srcOrd="1" destOrd="0" presId="urn:microsoft.com/office/officeart/2005/8/layout/hProcess4"/>
    <dgm:cxn modelId="{B9C1D493-4B00-438D-A6F0-9C2054C83BB3}" type="presParOf" srcId="{AC94E16B-A62B-49B6-8634-274641C2A198}" destId="{5F8F8D81-A973-466D-A1F9-1CDAB8A1A601}" srcOrd="2" destOrd="0" presId="urn:microsoft.com/office/officeart/2005/8/layout/hProcess4"/>
    <dgm:cxn modelId="{20EAF8E0-87A2-486C-8DC8-A17BDD391D29}" type="presParOf" srcId="{5F8F8D81-A973-466D-A1F9-1CDAB8A1A601}" destId="{0397DF5F-D07E-4EB2-BD72-54F0A8F3B936}" srcOrd="0" destOrd="0" presId="urn:microsoft.com/office/officeart/2005/8/layout/hProcess4"/>
    <dgm:cxn modelId="{FF2FC190-DC6C-40CA-94C2-CF3684589FC3}" type="presParOf" srcId="{5F8F8D81-A973-466D-A1F9-1CDAB8A1A601}" destId="{706225A3-4689-4CD9-8F16-C0329EDE0D66}" srcOrd="1" destOrd="0" presId="urn:microsoft.com/office/officeart/2005/8/layout/hProcess4"/>
    <dgm:cxn modelId="{C8FB2B63-2335-4E79-B307-4FA116219B9E}" type="presParOf" srcId="{5F8F8D81-A973-466D-A1F9-1CDAB8A1A601}" destId="{C6805D34-7D1E-4379-8F25-F0F718A48089}" srcOrd="2" destOrd="0" presId="urn:microsoft.com/office/officeart/2005/8/layout/hProcess4"/>
    <dgm:cxn modelId="{FCF4D38F-F06F-4D8A-A0B5-A579756D5A77}" type="presParOf" srcId="{5F8F8D81-A973-466D-A1F9-1CDAB8A1A601}" destId="{EE0604B4-9C4C-4C0F-B93C-032D6E10CE9E}" srcOrd="3" destOrd="0" presId="urn:microsoft.com/office/officeart/2005/8/layout/hProcess4"/>
    <dgm:cxn modelId="{739A83F9-3963-4A06-8235-3786EBBE5F95}" type="presParOf" srcId="{5F8F8D81-A973-466D-A1F9-1CDAB8A1A601}" destId="{568F9052-1FFB-4FCE-8861-1B05E6402DD0}" srcOrd="4" destOrd="0" presId="urn:microsoft.com/office/officeart/2005/8/layout/hProcess4"/>
    <dgm:cxn modelId="{CA64F8AB-6B8B-4233-A054-584FED3FCDA7}" type="presParOf" srcId="{AC94E16B-A62B-49B6-8634-274641C2A198}" destId="{0D6309FB-24AA-4F59-98B4-4D2AE9A8726E}" srcOrd="3" destOrd="0" presId="urn:microsoft.com/office/officeart/2005/8/layout/hProcess4"/>
    <dgm:cxn modelId="{E4F141F2-A387-4421-92EF-57EAE296008C}" type="presParOf" srcId="{AC94E16B-A62B-49B6-8634-274641C2A198}" destId="{91D87694-72A8-4C7B-BFE2-AFCE09825D6C}" srcOrd="4" destOrd="0" presId="urn:microsoft.com/office/officeart/2005/8/layout/hProcess4"/>
    <dgm:cxn modelId="{A32B9AAF-76B0-4225-ACCB-62DF7204F986}" type="presParOf" srcId="{91D87694-72A8-4C7B-BFE2-AFCE09825D6C}" destId="{DE6E9413-A44B-4503-9E86-8FA730B2708A}" srcOrd="0" destOrd="0" presId="urn:microsoft.com/office/officeart/2005/8/layout/hProcess4"/>
    <dgm:cxn modelId="{36E163D2-C2BF-452B-8EAD-D23CF3543515}" type="presParOf" srcId="{91D87694-72A8-4C7B-BFE2-AFCE09825D6C}" destId="{EBCAD8D9-6B17-4302-BBA6-D814DDEFF711}" srcOrd="1" destOrd="0" presId="urn:microsoft.com/office/officeart/2005/8/layout/hProcess4"/>
    <dgm:cxn modelId="{75D9C9B3-5747-48CF-8FF9-82B06932D8AE}" type="presParOf" srcId="{91D87694-72A8-4C7B-BFE2-AFCE09825D6C}" destId="{85F60A93-F76E-4B6B-B219-45B1BE747CF7}" srcOrd="2" destOrd="0" presId="urn:microsoft.com/office/officeart/2005/8/layout/hProcess4"/>
    <dgm:cxn modelId="{3F0554E9-A225-4E11-AAB0-FC130E9105DC}" type="presParOf" srcId="{91D87694-72A8-4C7B-BFE2-AFCE09825D6C}" destId="{1DC529E9-6375-4175-862D-3381D4C53ABA}" srcOrd="3" destOrd="0" presId="urn:microsoft.com/office/officeart/2005/8/layout/hProcess4"/>
    <dgm:cxn modelId="{4AF76D7C-282F-4911-B59E-2E61D87342E0}" type="presParOf" srcId="{91D87694-72A8-4C7B-BFE2-AFCE09825D6C}" destId="{025CA1FF-344F-4586-9221-CA5829AE487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B7BDC-0C72-4F89-90E9-832F1C384DC6}">
      <dsp:nvSpPr>
        <dsp:cNvPr id="0" name=""/>
        <dsp:cNvSpPr/>
      </dsp:nvSpPr>
      <dsp:spPr>
        <a:xfrm>
          <a:off x="172155" y="986990"/>
          <a:ext cx="2299455" cy="189656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Culture</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Financial and human resource management</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Strategy</a:t>
          </a:r>
        </a:p>
      </dsp:txBody>
      <dsp:txXfrm>
        <a:off x="215800" y="1030635"/>
        <a:ext cx="2212165" cy="1402872"/>
      </dsp:txXfrm>
    </dsp:sp>
    <dsp:sp modelId="{D2DC5A05-B68D-4415-9730-6B3EF8ACE37B}">
      <dsp:nvSpPr>
        <dsp:cNvPr id="0" name=""/>
        <dsp:cNvSpPr/>
      </dsp:nvSpPr>
      <dsp:spPr>
        <a:xfrm>
          <a:off x="1445015" y="1369111"/>
          <a:ext cx="2638667" cy="2638667"/>
        </a:xfrm>
        <a:prstGeom prst="leftCircularArrow">
          <a:avLst>
            <a:gd name="adj1" fmla="val 3274"/>
            <a:gd name="adj2" fmla="val 404050"/>
            <a:gd name="adj3" fmla="val 2179561"/>
            <a:gd name="adj4" fmla="val 9024489"/>
            <a:gd name="adj5" fmla="val 382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3812A65-1A99-4C51-BA84-8C5146F7A7BF}">
      <dsp:nvSpPr>
        <dsp:cNvPr id="0" name=""/>
        <dsp:cNvSpPr/>
      </dsp:nvSpPr>
      <dsp:spPr>
        <a:xfrm>
          <a:off x="683146" y="2477152"/>
          <a:ext cx="2043960" cy="812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CA" sz="1700" kern="1200" dirty="0">
              <a:solidFill>
                <a:sysClr val="window" lastClr="FFFFFF"/>
              </a:solidFill>
              <a:latin typeface="Calibri" panose="020F0502020204030204"/>
              <a:ea typeface="+mn-ea"/>
              <a:cs typeface="+mn-cs"/>
            </a:rPr>
            <a:t>Effective management of innovation</a:t>
          </a:r>
        </a:p>
      </dsp:txBody>
      <dsp:txXfrm>
        <a:off x="706953" y="2500959"/>
        <a:ext cx="1996346" cy="765201"/>
      </dsp:txXfrm>
    </dsp:sp>
    <dsp:sp modelId="{706225A3-4689-4CD9-8F16-C0329EDE0D66}">
      <dsp:nvSpPr>
        <dsp:cNvPr id="0" name=""/>
        <dsp:cNvSpPr/>
      </dsp:nvSpPr>
      <dsp:spPr>
        <a:xfrm>
          <a:off x="3172060" y="986990"/>
          <a:ext cx="2299455" cy="189656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Growth</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Profit</a:t>
          </a:r>
        </a:p>
      </dsp:txBody>
      <dsp:txXfrm>
        <a:off x="3215705" y="1437043"/>
        <a:ext cx="2212165" cy="1402872"/>
      </dsp:txXfrm>
    </dsp:sp>
    <dsp:sp modelId="{0D6309FB-24AA-4F59-98B4-4D2AE9A8726E}">
      <dsp:nvSpPr>
        <dsp:cNvPr id="0" name=""/>
        <dsp:cNvSpPr/>
      </dsp:nvSpPr>
      <dsp:spPr>
        <a:xfrm>
          <a:off x="4425758" y="-211590"/>
          <a:ext cx="2932486" cy="2932486"/>
        </a:xfrm>
        <a:prstGeom prst="circularArrow">
          <a:avLst>
            <a:gd name="adj1" fmla="val 2938"/>
            <a:gd name="adj2" fmla="val 359685"/>
            <a:gd name="adj3" fmla="val 19464804"/>
            <a:gd name="adj4" fmla="val 12575511"/>
            <a:gd name="adj5" fmla="val 3427"/>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E0604B4-9C4C-4C0F-B93C-032D6E10CE9E}">
      <dsp:nvSpPr>
        <dsp:cNvPr id="0" name=""/>
        <dsp:cNvSpPr/>
      </dsp:nvSpPr>
      <dsp:spPr>
        <a:xfrm>
          <a:off x="3683050" y="580582"/>
          <a:ext cx="2043960" cy="812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CA" sz="1700" kern="1200" dirty="0">
              <a:solidFill>
                <a:sysClr val="window" lastClr="FFFFFF"/>
              </a:solidFill>
              <a:latin typeface="Calibri" panose="020F0502020204030204"/>
              <a:ea typeface="+mn-ea"/>
              <a:cs typeface="+mn-cs"/>
            </a:rPr>
            <a:t>Financial performance</a:t>
          </a:r>
        </a:p>
      </dsp:txBody>
      <dsp:txXfrm>
        <a:off x="3706857" y="604389"/>
        <a:ext cx="1996346" cy="765201"/>
      </dsp:txXfrm>
    </dsp:sp>
    <dsp:sp modelId="{EBCAD8D9-6B17-4302-BBA6-D814DDEFF711}">
      <dsp:nvSpPr>
        <dsp:cNvPr id="0" name=""/>
        <dsp:cNvSpPr/>
      </dsp:nvSpPr>
      <dsp:spPr>
        <a:xfrm>
          <a:off x="6171964" y="986990"/>
          <a:ext cx="2299455" cy="189656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Earnings</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P/E ratio</a:t>
          </a:r>
        </a:p>
      </dsp:txBody>
      <dsp:txXfrm>
        <a:off x="6215609" y="1030635"/>
        <a:ext cx="2212165" cy="1402872"/>
      </dsp:txXfrm>
    </dsp:sp>
    <dsp:sp modelId="{1DC529E9-6375-4175-862D-3381D4C53ABA}">
      <dsp:nvSpPr>
        <dsp:cNvPr id="0" name=""/>
        <dsp:cNvSpPr/>
      </dsp:nvSpPr>
      <dsp:spPr>
        <a:xfrm>
          <a:off x="6682954" y="2477152"/>
          <a:ext cx="2043960" cy="812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CA" sz="1700" kern="1200" dirty="0">
              <a:solidFill>
                <a:sysClr val="window" lastClr="FFFFFF"/>
              </a:solidFill>
              <a:latin typeface="Calibri" panose="020F0502020204030204"/>
              <a:ea typeface="+mn-ea"/>
              <a:cs typeface="+mn-cs"/>
            </a:rPr>
            <a:t>Stock price</a:t>
          </a:r>
        </a:p>
      </dsp:txBody>
      <dsp:txXfrm>
        <a:off x="6706761" y="2500959"/>
        <a:ext cx="1996346" cy="765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B7BDC-0C72-4F89-90E9-832F1C384DC6}">
      <dsp:nvSpPr>
        <dsp:cNvPr id="0" name=""/>
        <dsp:cNvSpPr/>
      </dsp:nvSpPr>
      <dsp:spPr>
        <a:xfrm>
          <a:off x="0" y="272076"/>
          <a:ext cx="2306743" cy="2122636"/>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0" algn="l" defTabSz="533400">
            <a:lnSpc>
              <a:spcPct val="90000"/>
            </a:lnSpc>
            <a:spcBef>
              <a:spcPct val="0"/>
            </a:spcBef>
            <a:spcAft>
              <a:spcPct val="15000"/>
            </a:spcAft>
            <a:buNone/>
          </a:pPr>
          <a:endParaRPr lang="en-CA" sz="1200" kern="1200" dirty="0">
            <a:solidFill>
              <a:sysClr val="windowText" lastClr="000000">
                <a:hueOff val="0"/>
                <a:satOff val="0"/>
                <a:lumOff val="0"/>
                <a:alphaOff val="0"/>
              </a:sysClr>
            </a:solidFill>
            <a:latin typeface="Calibri" panose="020F0502020204030204"/>
            <a:ea typeface="+mn-ea"/>
            <a:cs typeface="+mn-cs"/>
          </a:endParaRP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Financial and human resource management</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Culture</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Communications; intra-company</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Technology investment</a:t>
          </a:r>
        </a:p>
        <a:p>
          <a:pPr marL="114300" lvl="1" indent="0" algn="l" defTabSz="533400">
            <a:lnSpc>
              <a:spcPct val="90000"/>
            </a:lnSpc>
            <a:spcBef>
              <a:spcPct val="0"/>
            </a:spcBef>
            <a:spcAft>
              <a:spcPct val="15000"/>
            </a:spcAft>
            <a:buNone/>
          </a:pPr>
          <a:r>
            <a:rPr lang="en-CA" sz="1200" kern="1200" dirty="0">
              <a:solidFill>
                <a:sysClr val="windowText" lastClr="000000">
                  <a:hueOff val="0"/>
                  <a:satOff val="0"/>
                  <a:lumOff val="0"/>
                  <a:alphaOff val="0"/>
                </a:sysClr>
              </a:solidFill>
              <a:latin typeface="Calibri" panose="020F0502020204030204"/>
              <a:ea typeface="+mn-ea"/>
              <a:cs typeface="+mn-cs"/>
            </a:rPr>
            <a:t>Strategy/organization</a:t>
          </a:r>
        </a:p>
      </dsp:txBody>
      <dsp:txXfrm>
        <a:off x="48848" y="320924"/>
        <a:ext cx="2209047" cy="1570089"/>
      </dsp:txXfrm>
    </dsp:sp>
    <dsp:sp modelId="{D2DC5A05-B68D-4415-9730-6B3EF8ACE37B}">
      <dsp:nvSpPr>
        <dsp:cNvPr id="0" name=""/>
        <dsp:cNvSpPr/>
      </dsp:nvSpPr>
      <dsp:spPr>
        <a:xfrm>
          <a:off x="1788407" y="1759366"/>
          <a:ext cx="2290011" cy="2290011"/>
        </a:xfrm>
        <a:prstGeom prst="leftCircularArrow">
          <a:avLst>
            <a:gd name="adj1" fmla="val 3274"/>
            <a:gd name="adj2" fmla="val 404050"/>
            <a:gd name="adj3" fmla="val 2179561"/>
            <a:gd name="adj4" fmla="val 9024489"/>
            <a:gd name="adj5" fmla="val 382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3812A65-1A99-4C51-BA84-8C5146F7A7BF}">
      <dsp:nvSpPr>
        <dsp:cNvPr id="0" name=""/>
        <dsp:cNvSpPr/>
      </dsp:nvSpPr>
      <dsp:spPr>
        <a:xfrm>
          <a:off x="671673" y="2877900"/>
          <a:ext cx="1792842" cy="71295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a:solidFill>
                <a:sysClr val="window" lastClr="FFFFFF"/>
              </a:solidFill>
              <a:latin typeface="Calibri" panose="020F0502020204030204"/>
              <a:ea typeface="+mn-ea"/>
              <a:cs typeface="+mn-cs"/>
            </a:rPr>
            <a:t>Effective management of innovation</a:t>
          </a:r>
        </a:p>
      </dsp:txBody>
      <dsp:txXfrm>
        <a:off x="692555" y="2898782"/>
        <a:ext cx="1751078" cy="671190"/>
      </dsp:txXfrm>
    </dsp:sp>
    <dsp:sp modelId="{706225A3-4689-4CD9-8F16-C0329EDE0D66}">
      <dsp:nvSpPr>
        <dsp:cNvPr id="0" name=""/>
        <dsp:cNvSpPr/>
      </dsp:nvSpPr>
      <dsp:spPr>
        <a:xfrm>
          <a:off x="2745253" y="967651"/>
          <a:ext cx="2016948" cy="1663560"/>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Growth</a:t>
          </a:r>
        </a:p>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Profit</a:t>
          </a:r>
        </a:p>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Reliable products/services</a:t>
          </a:r>
        </a:p>
      </dsp:txBody>
      <dsp:txXfrm>
        <a:off x="2783536" y="1362411"/>
        <a:ext cx="1940382" cy="1230517"/>
      </dsp:txXfrm>
    </dsp:sp>
    <dsp:sp modelId="{0D6309FB-24AA-4F59-98B4-4D2AE9A8726E}">
      <dsp:nvSpPr>
        <dsp:cNvPr id="0" name=""/>
        <dsp:cNvSpPr/>
      </dsp:nvSpPr>
      <dsp:spPr>
        <a:xfrm>
          <a:off x="3854736" y="-66852"/>
          <a:ext cx="2520139" cy="2520139"/>
        </a:xfrm>
        <a:prstGeom prst="circularArrow">
          <a:avLst>
            <a:gd name="adj1" fmla="val 2938"/>
            <a:gd name="adj2" fmla="val 359685"/>
            <a:gd name="adj3" fmla="val 19464804"/>
            <a:gd name="adj4" fmla="val 12575511"/>
            <a:gd name="adj5" fmla="val 3427"/>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E0604B4-9C4C-4C0F-B93C-032D6E10CE9E}">
      <dsp:nvSpPr>
        <dsp:cNvPr id="0" name=""/>
        <dsp:cNvSpPr/>
      </dsp:nvSpPr>
      <dsp:spPr>
        <a:xfrm>
          <a:off x="3193463" y="611174"/>
          <a:ext cx="1792842" cy="71295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a:solidFill>
                <a:sysClr val="window" lastClr="FFFFFF"/>
              </a:solidFill>
              <a:latin typeface="Calibri" panose="020F0502020204030204"/>
              <a:ea typeface="+mn-ea"/>
              <a:cs typeface="+mn-cs"/>
            </a:rPr>
            <a:t>Financial performance</a:t>
          </a:r>
        </a:p>
      </dsp:txBody>
      <dsp:txXfrm>
        <a:off x="3214345" y="632056"/>
        <a:ext cx="1751078" cy="671190"/>
      </dsp:txXfrm>
    </dsp:sp>
    <dsp:sp modelId="{EBCAD8D9-6B17-4302-BBA6-D814DDEFF711}">
      <dsp:nvSpPr>
        <dsp:cNvPr id="0" name=""/>
        <dsp:cNvSpPr/>
      </dsp:nvSpPr>
      <dsp:spPr>
        <a:xfrm>
          <a:off x="5344153" y="967651"/>
          <a:ext cx="2016948" cy="1663560"/>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Earnings</a:t>
          </a:r>
        </a:p>
        <a:p>
          <a:pPr marL="114300" lvl="1" indent="-114300" algn="l" defTabSz="533400">
            <a:lnSpc>
              <a:spcPct val="90000"/>
            </a:lnSpc>
            <a:spcBef>
              <a:spcPct val="0"/>
            </a:spcBef>
            <a:spcAft>
              <a:spcPct val="15000"/>
            </a:spcAft>
            <a:buChar char="•"/>
          </a:pPr>
          <a:r>
            <a:rPr lang="en-CA" sz="1200" kern="1200">
              <a:solidFill>
                <a:sysClr val="windowText" lastClr="000000">
                  <a:hueOff val="0"/>
                  <a:satOff val="0"/>
                  <a:lumOff val="0"/>
                  <a:alphaOff val="0"/>
                </a:sysClr>
              </a:solidFill>
              <a:latin typeface="Calibri" panose="020F0502020204030204"/>
              <a:ea typeface="+mn-ea"/>
              <a:cs typeface="+mn-cs"/>
            </a:rPr>
            <a:t>P/E ratio</a:t>
          </a:r>
        </a:p>
      </dsp:txBody>
      <dsp:txXfrm>
        <a:off x="5382436" y="1005934"/>
        <a:ext cx="1940382" cy="1230517"/>
      </dsp:txXfrm>
    </dsp:sp>
    <dsp:sp modelId="{1DC529E9-6375-4175-862D-3381D4C53ABA}">
      <dsp:nvSpPr>
        <dsp:cNvPr id="0" name=""/>
        <dsp:cNvSpPr/>
      </dsp:nvSpPr>
      <dsp:spPr>
        <a:xfrm>
          <a:off x="5792364" y="2274734"/>
          <a:ext cx="1792842" cy="71295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a:solidFill>
                <a:sysClr val="window" lastClr="FFFFFF"/>
              </a:solidFill>
              <a:latin typeface="Calibri" panose="020F0502020204030204"/>
              <a:ea typeface="+mn-ea"/>
              <a:cs typeface="+mn-cs"/>
            </a:rPr>
            <a:t>Stock price</a:t>
          </a:r>
        </a:p>
      </dsp:txBody>
      <dsp:txXfrm>
        <a:off x="5813246" y="2295616"/>
        <a:ext cx="1751078" cy="6711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79E2D7-45BF-41AD-9E67-85CBF7524A3C}" type="datetimeFigureOut">
              <a:rPr lang="en-CA" smtClean="0"/>
              <a:t>2018-04-24</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92803F-3359-4FB4-9F74-3B5B4568BAAE}" type="slidenum">
              <a:rPr lang="en-CA" smtClean="0"/>
              <a:t>‹#›</a:t>
            </a:fld>
            <a:endParaRPr lang="en-CA" dirty="0"/>
          </a:p>
        </p:txBody>
      </p:sp>
    </p:spTree>
    <p:extLst>
      <p:ext uri="{BB962C8B-B14F-4D97-AF65-F5344CB8AC3E}">
        <p14:creationId xmlns:p14="http://schemas.microsoft.com/office/powerpoint/2010/main" val="256208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492803F-3359-4FB4-9F74-3B5B4568BAAE}" type="slidenum">
              <a:rPr lang="en-CA" smtClean="0"/>
              <a:t>6</a:t>
            </a:fld>
            <a:endParaRPr lang="en-CA" dirty="0"/>
          </a:p>
        </p:txBody>
      </p:sp>
    </p:spTree>
    <p:extLst>
      <p:ext uri="{BB962C8B-B14F-4D97-AF65-F5344CB8AC3E}">
        <p14:creationId xmlns:p14="http://schemas.microsoft.com/office/powerpoint/2010/main" val="353572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492803F-3359-4FB4-9F74-3B5B4568BAAE}" type="slidenum">
              <a:rPr lang="en-CA" smtClean="0"/>
              <a:t>15</a:t>
            </a:fld>
            <a:endParaRPr lang="en-CA" dirty="0"/>
          </a:p>
        </p:txBody>
      </p:sp>
    </p:spTree>
    <p:extLst>
      <p:ext uri="{BB962C8B-B14F-4D97-AF65-F5344CB8AC3E}">
        <p14:creationId xmlns:p14="http://schemas.microsoft.com/office/powerpoint/2010/main" val="89254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492803F-3359-4FB4-9F74-3B5B4568BAAE}" type="slidenum">
              <a:rPr lang="en-CA" smtClean="0"/>
              <a:t>16</a:t>
            </a:fld>
            <a:endParaRPr lang="en-CA" dirty="0"/>
          </a:p>
        </p:txBody>
      </p:sp>
    </p:spTree>
    <p:extLst>
      <p:ext uri="{BB962C8B-B14F-4D97-AF65-F5344CB8AC3E}">
        <p14:creationId xmlns:p14="http://schemas.microsoft.com/office/powerpoint/2010/main" val="2039615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492803F-3359-4FB4-9F74-3B5B4568BAAE}" type="slidenum">
              <a:rPr lang="en-CA" smtClean="0"/>
              <a:t>19</a:t>
            </a:fld>
            <a:endParaRPr lang="en-CA" dirty="0"/>
          </a:p>
        </p:txBody>
      </p:sp>
    </p:spTree>
    <p:extLst>
      <p:ext uri="{BB962C8B-B14F-4D97-AF65-F5344CB8AC3E}">
        <p14:creationId xmlns:p14="http://schemas.microsoft.com/office/powerpoint/2010/main" val="1122259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5D9086-533F-4C07-9411-D3B473287347}" type="datetime1">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AC5E27-DEBD-4BDC-A960-DA4BF0ED498F}" type="datetime1">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6FF21B-7338-4D52-A112-545D4DA91CF3}" type="datetime1">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1338A7-0306-426E-BCD2-781DA9200522}" type="datetime1">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1CF96B-9EA9-42F4-995C-E3709D8AD512}" type="datetime1">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40972E-DC64-462E-8C08-8614F329B7C4}" type="datetime1">
              <a:rPr lang="en-US" smtClean="0"/>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BBA6AE6-EDD9-4298-A9E1-99E78B89B44A}" type="datetime1">
              <a:rPr lang="en-US" smtClean="0"/>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741E2-8810-4FBB-B624-94063CB6B30D}" type="datetime1">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1ECBD29-C717-4750-8D3B-A67AF2F30DCC}" type="datetime1">
              <a:rPr lang="en-US" smtClean="0"/>
              <a:t>4/24/2018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489CD1-3DFF-4F09-BDCC-1BE0687DB9FB}" type="datetime1">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1A0B00-5094-4A13-B0B2-BC4BDFE27247}" type="datetime1">
              <a:rPr lang="en-US" smtClean="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C7F66-6A7E-4EE1-BB3F-22ED67DFF744}" type="datetime1">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8CB459-87A8-4056-B628-15E711975E00}" type="datetime1">
              <a:rPr lang="en-US" smtClean="0"/>
              <a:t>4/24/2018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BE9EAE-3CBB-4E0F-9FEC-504B8F1ECAD6}" type="datetime1">
              <a:rPr lang="en-US" smtClean="0"/>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3027A22-B4EC-4A0E-A594-BDCFD880BC2A}" type="datetime1">
              <a:rPr lang="en-US" smtClean="0"/>
              <a:t>4/24/2018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2B30F-286B-4776-87CD-0F3E9EFE80E3}" type="datetime1">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E6FB39-AF2C-4592-A321-63D06A0B7FDF}" type="datetime1">
              <a:rPr lang="en-US" smtClean="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540DFA-58D1-4D5D-A387-F9FC00EBD07B}" type="datetime1">
              <a:rPr lang="en-US" smtClean="0"/>
              <a:t>4/24/2018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ublishingarchaeology.blogspot.com/2011/05/is-there-archaeology-in-pasteurs.html"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Google/Alphabet – how they manage innovation</a:t>
            </a:r>
          </a:p>
        </p:txBody>
      </p:sp>
      <p:sp>
        <p:nvSpPr>
          <p:cNvPr id="3" name="Subtitle 2"/>
          <p:cNvSpPr>
            <a:spLocks noGrp="1"/>
          </p:cNvSpPr>
          <p:nvPr>
            <p:ph type="subTitle" idx="1"/>
          </p:nvPr>
        </p:nvSpPr>
        <p:spPr>
          <a:xfrm>
            <a:off x="680322" y="4572000"/>
            <a:ext cx="9746912" cy="2286000"/>
          </a:xfrm>
        </p:spPr>
        <p:txBody>
          <a:bodyPr>
            <a:normAutofit fontScale="62500" lnSpcReduction="20000"/>
          </a:bodyPr>
          <a:lstStyle/>
          <a:p>
            <a:pPr algn="l"/>
            <a:r>
              <a:rPr lang="en-CA" sz="3400" dirty="0">
                <a:solidFill>
                  <a:schemeClr val="bg1"/>
                </a:solidFill>
                <a:latin typeface="Times New Roman" panose="02020603050405020304" pitchFamily="18" charset="0"/>
                <a:cs typeface="Times New Roman" panose="02020603050405020304" pitchFamily="18" charset="0"/>
              </a:rPr>
              <a:t>Best practices for managing innovation in highly-innovative, idea-intensive  companies? Google, obviously very innovative, has a unique set of policies and management practices which are very much enabled by the latest technologies.</a:t>
            </a:r>
          </a:p>
          <a:p>
            <a:pPr algn="l"/>
            <a:endParaRPr lang="en-CA" sz="3400" dirty="0">
              <a:solidFill>
                <a:schemeClr val="bg1"/>
              </a:solidFill>
              <a:latin typeface="Times New Roman" panose="02020603050405020304" pitchFamily="18" charset="0"/>
              <a:cs typeface="Times New Roman" panose="02020603050405020304" pitchFamily="18" charset="0"/>
            </a:endParaRPr>
          </a:p>
          <a:p>
            <a:pPr algn="l"/>
            <a:r>
              <a:rPr lang="en-CA" sz="3400" dirty="0">
                <a:solidFill>
                  <a:schemeClr val="bg1"/>
                </a:solidFill>
                <a:latin typeface="Times New Roman" panose="02020603050405020304" pitchFamily="18" charset="0"/>
                <a:cs typeface="Times New Roman" panose="02020603050405020304" pitchFamily="18" charset="0"/>
              </a:rPr>
              <a:t>CIO notes these outstanding practices which are rarely exhibited in other organizations. Openness and transparency are omnipresent. </a:t>
            </a:r>
          </a:p>
          <a:p>
            <a:pPr algn="l"/>
            <a:endParaRPr lang="en-CA" sz="1700" dirty="0">
              <a:latin typeface="Times New Roman" panose="02020603050405020304" pitchFamily="18" charset="0"/>
              <a:cs typeface="Times New Roman" panose="02020603050405020304" pitchFamily="18" charset="0"/>
            </a:endParaRPr>
          </a:p>
          <a:p>
            <a:r>
              <a:rPr lang="en-CA" dirty="0"/>
              <a:t> </a:t>
            </a:r>
          </a:p>
          <a:p>
            <a:pPr algn="l"/>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038566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Google’s management of innovation</a:t>
            </a:r>
            <a:br>
              <a:rPr lang="en-CA"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Strategy @ Google</a:t>
            </a:r>
          </a:p>
        </p:txBody>
      </p:sp>
      <p:sp>
        <p:nvSpPr>
          <p:cNvPr id="3" name="Content Placeholder 2"/>
          <p:cNvSpPr>
            <a:spLocks noGrp="1"/>
          </p:cNvSpPr>
          <p:nvPr>
            <p:ph idx="1"/>
          </p:nvPr>
        </p:nvSpPr>
        <p:spPr>
          <a:xfrm>
            <a:off x="680321" y="2336873"/>
            <a:ext cx="9613861" cy="4263952"/>
          </a:xfrm>
        </p:spPr>
        <p:txBody>
          <a:bodyPr>
            <a:normAutofit/>
          </a:bodyPr>
          <a:lstStyle/>
          <a:p>
            <a:r>
              <a:rPr lang="en-CA" sz="2000" dirty="0">
                <a:latin typeface="Times New Roman" panose="02020603050405020304" pitchFamily="18" charset="0"/>
                <a:cs typeface="Times New Roman" panose="02020603050405020304" pitchFamily="18" charset="0"/>
              </a:rPr>
              <a:t>Platforms; not products or services, are the focus of strategic planning</a:t>
            </a:r>
          </a:p>
          <a:p>
            <a:r>
              <a:rPr lang="en-CA" sz="2000" dirty="0">
                <a:latin typeface="Times New Roman" panose="02020603050405020304" pitchFamily="18" charset="0"/>
                <a:cs typeface="Times New Roman" panose="02020603050405020304" pitchFamily="18" charset="0"/>
              </a:rPr>
              <a:t>Strategy presentations, at all levels including with the Board, are made by those who have a full knowledge of the inner workings of products and services – not some </a:t>
            </a:r>
            <a:r>
              <a:rPr lang="en-CA" sz="2000" i="1" dirty="0">
                <a:latin typeface="Times New Roman" panose="02020603050405020304" pitchFamily="18" charset="0"/>
                <a:cs typeface="Times New Roman" panose="02020603050405020304" pitchFamily="18" charset="0"/>
              </a:rPr>
              <a:t>‘management type’</a:t>
            </a:r>
          </a:p>
          <a:p>
            <a:r>
              <a:rPr lang="en-CA" sz="2000" dirty="0">
                <a:latin typeface="Times New Roman" panose="02020603050405020304" pitchFamily="18" charset="0"/>
                <a:cs typeface="Times New Roman" panose="02020603050405020304" pitchFamily="18" charset="0"/>
              </a:rPr>
              <a:t>Investment allocations are 70% for core products, 20% for emerging products, and 10% for the ‘unknown’</a:t>
            </a:r>
          </a:p>
          <a:p>
            <a:r>
              <a:rPr lang="en-CA" sz="2000" dirty="0">
                <a:latin typeface="Times New Roman" panose="02020603050405020304" pitchFamily="18" charset="0"/>
                <a:cs typeface="Times New Roman" panose="02020603050405020304" pitchFamily="18" charset="0"/>
              </a:rPr>
              <a:t>Somewhat limited use of financial projections – more emphasis on ‘faith’</a:t>
            </a:r>
          </a:p>
          <a:p>
            <a:r>
              <a:rPr lang="en-CA" sz="2000" dirty="0">
                <a:latin typeface="Times New Roman" panose="02020603050405020304" pitchFamily="18" charset="0"/>
                <a:cs typeface="Times New Roman" panose="02020603050405020304" pitchFamily="18" charset="0"/>
              </a:rPr>
              <a:t>No market research nor channel strategies</a:t>
            </a:r>
          </a:p>
          <a:p>
            <a:r>
              <a:rPr lang="en-CA" sz="2000" dirty="0">
                <a:latin typeface="Times New Roman" panose="02020603050405020304" pitchFamily="18" charset="0"/>
                <a:cs typeface="Times New Roman" panose="02020603050405020304" pitchFamily="18" charset="0"/>
              </a:rPr>
              <a:t>Strategic plans are employed to reinforce organizational alignment</a:t>
            </a:r>
          </a:p>
          <a:p>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461958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Times New Roman" panose="02020603050405020304" pitchFamily="18" charset="0"/>
                <a:cs typeface="Times New Roman" panose="02020603050405020304" pitchFamily="18" charset="0"/>
              </a:rPr>
              <a:t>Google’s management of innovation</a:t>
            </a:r>
            <a:br>
              <a:rPr lang="en-CA"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Board &amp; senior management arrangements @ Google</a:t>
            </a:r>
          </a:p>
        </p:txBody>
      </p:sp>
      <p:sp>
        <p:nvSpPr>
          <p:cNvPr id="3" name="Content Placeholder 2"/>
          <p:cNvSpPr>
            <a:spLocks noGrp="1"/>
          </p:cNvSpPr>
          <p:nvPr>
            <p:ph idx="1"/>
          </p:nvPr>
        </p:nvSpPr>
        <p:spPr>
          <a:xfrm>
            <a:off x="680321" y="2336872"/>
            <a:ext cx="9613861" cy="4135365"/>
          </a:xfrm>
        </p:spPr>
        <p:txBody>
          <a:bodyPr>
            <a:normAutofit/>
          </a:bodyPr>
          <a:lstStyle/>
          <a:p>
            <a:r>
              <a:rPr lang="en-CA" sz="2000" dirty="0">
                <a:latin typeface="Times New Roman" panose="02020603050405020304" pitchFamily="18" charset="0"/>
                <a:cs typeface="Times New Roman" panose="02020603050405020304" pitchFamily="18" charset="0"/>
              </a:rPr>
              <a:t>Holding meetings at frequent intervals – to avoid repetition and at the same time instill a sense of urgency</a:t>
            </a:r>
          </a:p>
          <a:p>
            <a:r>
              <a:rPr lang="en-CA" sz="2000" dirty="0">
                <a:latin typeface="Times New Roman" panose="02020603050405020304" pitchFamily="18" charset="0"/>
                <a:cs typeface="Times New Roman" panose="02020603050405020304" pitchFamily="18" charset="0"/>
              </a:rPr>
              <a:t>Quarterly reviews for presentation to the Board and the dissemination of the plan update throughout Google</a:t>
            </a:r>
          </a:p>
          <a:p>
            <a:r>
              <a:rPr lang="en-CA" sz="2000" dirty="0">
                <a:latin typeface="Times New Roman" panose="02020603050405020304" pitchFamily="18" charset="0"/>
                <a:cs typeface="Times New Roman" panose="02020603050405020304" pitchFamily="18" charset="0"/>
              </a:rPr>
              <a:t>Meetings dominated by two questions; </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 What is the technical insight upon which new features will be built?</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 Data, and its use, not by ‘management types’ but by those who know the product/service intimately.</a:t>
            </a:r>
          </a:p>
          <a:p>
            <a:r>
              <a:rPr lang="en-CA" sz="2000" dirty="0">
                <a:latin typeface="Times New Roman" panose="02020603050405020304" pitchFamily="18" charset="0"/>
                <a:cs typeface="Times New Roman" panose="02020603050405020304" pitchFamily="18" charset="0"/>
              </a:rPr>
              <a:t>A bias for action – ‘smart creative’ will solve the problems as they arise</a:t>
            </a: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87340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19E77-5C87-4806-9AC3-9CE718ED63F6}"/>
              </a:ext>
            </a:extLst>
          </p:cNvPr>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Google’s management of innovation</a:t>
            </a:r>
            <a:br>
              <a:rPr lang="en-CA"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Google’s thinking about Google</a:t>
            </a:r>
          </a:p>
        </p:txBody>
      </p:sp>
      <p:sp>
        <p:nvSpPr>
          <p:cNvPr id="3" name="Content Placeholder 2">
            <a:extLst>
              <a:ext uri="{FF2B5EF4-FFF2-40B4-BE49-F238E27FC236}">
                <a16:creationId xmlns:a16="http://schemas.microsoft.com/office/drawing/2014/main" id="{110C0015-44E2-49FE-A917-4CFCFCBC9F9B}"/>
              </a:ext>
            </a:extLst>
          </p:cNvPr>
          <p:cNvSpPr>
            <a:spLocks noGrp="1"/>
          </p:cNvSpPr>
          <p:nvPr>
            <p:ph idx="1"/>
          </p:nvPr>
        </p:nvSpPr>
        <p:spPr>
          <a:xfrm>
            <a:off x="671236" y="2252789"/>
            <a:ext cx="10849527" cy="4326687"/>
          </a:xfrm>
        </p:spPr>
        <p:txBody>
          <a:bodyPr>
            <a:normAutofit lnSpcReduction="10000"/>
          </a:bodyPr>
          <a:lstStyle/>
          <a:p>
            <a:r>
              <a:rPr lang="en-CA" sz="2200" dirty="0">
                <a:latin typeface="Times New Roman" panose="02020603050405020304" pitchFamily="18" charset="0"/>
                <a:cs typeface="Times New Roman" panose="02020603050405020304" pitchFamily="18" charset="0"/>
              </a:rPr>
              <a:t>Google is great because of a combination of strategy, culture and an emphasis on hiring excellence. </a:t>
            </a:r>
          </a:p>
          <a:p>
            <a:r>
              <a:rPr lang="en-CA" sz="2200" dirty="0">
                <a:latin typeface="Times New Roman" panose="02020603050405020304" pitchFamily="18" charset="0"/>
                <a:cs typeface="Times New Roman" panose="02020603050405020304" pitchFamily="18" charset="0"/>
              </a:rPr>
              <a:t>More specifically, Googlers think ‘galactically’ and not, according to the authors, as most people think which is ‘incrementally’. ‘Googlers’ think big. The term ‘smart creative’ is used a lot in the book and its meaning is self-evident. </a:t>
            </a:r>
          </a:p>
          <a:p>
            <a:r>
              <a:rPr lang="en-CA" sz="2200" dirty="0">
                <a:latin typeface="Times New Roman" panose="02020603050405020304" pitchFamily="18" charset="0"/>
                <a:cs typeface="Times New Roman" panose="02020603050405020304" pitchFamily="18" charset="0"/>
              </a:rPr>
              <a:t>More subtly, it is alleged, is that Google has a culture which is well-established and well-understood and therefore becomes the ‘basis of everything’ the company does. Reference is made to the fact that culture ‘is the rails’ of the company and because of it the ‘risks of going off the rails are minimized’. </a:t>
            </a:r>
          </a:p>
          <a:p>
            <a:r>
              <a:rPr lang="en-CA" sz="2200" dirty="0">
                <a:latin typeface="Times New Roman" panose="02020603050405020304" pitchFamily="18" charset="0"/>
                <a:cs typeface="Times New Roman" panose="02020603050405020304" pitchFamily="18" charset="0"/>
              </a:rPr>
              <a:t>The idea of the founders was that the company was not about ‘maximizing the short-term value and marketability of their stock’. Rather, the belief was and is, that the culture of the founders would encourage the brightest individuals to join and that their talents would be ‘instrumental to long-term success’. Bright people, the ‘smart creatives’, could adjust for problems and changing circumstances as they arose.</a:t>
            </a:r>
          </a:p>
          <a:p>
            <a:endParaRPr lang="en-CA" dirty="0"/>
          </a:p>
          <a:p>
            <a:endParaRPr lang="en-CA" dirty="0"/>
          </a:p>
        </p:txBody>
      </p:sp>
      <p:sp>
        <p:nvSpPr>
          <p:cNvPr id="4" name="Slide Number Placeholder 3">
            <a:extLst>
              <a:ext uri="{FF2B5EF4-FFF2-40B4-BE49-F238E27FC236}">
                <a16:creationId xmlns:a16="http://schemas.microsoft.com/office/drawing/2014/main" id="{757CEAEE-0E89-4E51-B36E-6E80D11AF064}"/>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605303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03D95-6C3A-478F-B928-0E7218C3C24E}"/>
              </a:ext>
            </a:extLst>
          </p:cNvPr>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Google’s management of innovation</a:t>
            </a:r>
            <a:br>
              <a:rPr lang="en-CA"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The role of engineers</a:t>
            </a:r>
          </a:p>
        </p:txBody>
      </p:sp>
      <p:sp>
        <p:nvSpPr>
          <p:cNvPr id="3" name="Content Placeholder 2">
            <a:extLst>
              <a:ext uri="{FF2B5EF4-FFF2-40B4-BE49-F238E27FC236}">
                <a16:creationId xmlns:a16="http://schemas.microsoft.com/office/drawing/2014/main" id="{B2E2AA12-72A4-46F7-9EA0-612377394274}"/>
              </a:ext>
            </a:extLst>
          </p:cNvPr>
          <p:cNvSpPr>
            <a:spLocks noGrp="1"/>
          </p:cNvSpPr>
          <p:nvPr>
            <p:ph idx="1"/>
          </p:nvPr>
        </p:nvSpPr>
        <p:spPr>
          <a:xfrm>
            <a:off x="680321" y="2336873"/>
            <a:ext cx="10408093" cy="3599316"/>
          </a:xfrm>
        </p:spPr>
        <p:txBody>
          <a:bodyPr>
            <a:normAutofit/>
          </a:bodyPr>
          <a:lstStyle/>
          <a:p>
            <a:r>
              <a:rPr lang="en-CA" sz="2000" dirty="0">
                <a:latin typeface="Times New Roman" panose="02020603050405020304" pitchFamily="18" charset="0"/>
                <a:cs typeface="Times New Roman" panose="02020603050405020304" pitchFamily="18" charset="0"/>
              </a:rPr>
              <a:t>Why is the issue of ‘engineers’ significant? </a:t>
            </a:r>
          </a:p>
          <a:p>
            <a:r>
              <a:rPr lang="en-CA" sz="2000" dirty="0">
                <a:latin typeface="Times New Roman" panose="02020603050405020304" pitchFamily="18" charset="0"/>
                <a:cs typeface="Times New Roman" panose="02020603050405020304" pitchFamily="18" charset="0"/>
              </a:rPr>
              <a:t>For Google overall and the founders in particular, the need is for employees who are steeped in coding and systems design – thus the need for engineers with this training.</a:t>
            </a:r>
          </a:p>
          <a:p>
            <a:r>
              <a:rPr lang="en-CA" sz="2000" dirty="0">
                <a:latin typeface="Times New Roman" panose="02020603050405020304" pitchFamily="18" charset="0"/>
                <a:cs typeface="Times New Roman" panose="02020603050405020304" pitchFamily="18" charset="0"/>
              </a:rPr>
              <a:t> Managing engineers is different. In Larry’s view, ‘traditional planning structures would not work’. Engineers need to be uniquely empowered – or so the story goes. One needs to understand deeply how the business works. That is the advantage and the inhibitor of progress which engineers bring to any organization.</a:t>
            </a:r>
          </a:p>
          <a:p>
            <a:r>
              <a:rPr lang="en-CA" sz="2000" dirty="0">
                <a:latin typeface="Times New Roman" panose="02020603050405020304" pitchFamily="18" charset="0"/>
                <a:cs typeface="Times New Roman" panose="02020603050405020304" pitchFamily="18" charset="0"/>
              </a:rPr>
              <a:t>‘Engineers’, at least most of them, don’t just get into a car to drive it, they have to understand how the engine works, brakes, etc. Understanding coding and systems design, its capabilities and its limitations is the key to understanding the high-tech business</a:t>
            </a:r>
          </a:p>
        </p:txBody>
      </p:sp>
      <p:sp>
        <p:nvSpPr>
          <p:cNvPr id="4" name="Slide Number Placeholder 3">
            <a:extLst>
              <a:ext uri="{FF2B5EF4-FFF2-40B4-BE49-F238E27FC236}">
                <a16:creationId xmlns:a16="http://schemas.microsoft.com/office/drawing/2014/main" id="{75EC8871-A1C9-4A23-A996-CE3273D346E1}"/>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103818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4400" dirty="0"/>
              <a:t>A MODEL FOR THE SUCCESSFUL MANAGEMENT OF INNOVATION</a:t>
            </a:r>
            <a:br>
              <a:rPr lang="en-CA" dirty="0"/>
            </a:br>
            <a:br>
              <a:rPr lang="en-CA" dirty="0"/>
            </a:br>
            <a:r>
              <a:rPr lang="en-CA" dirty="0"/>
              <a:t>Six essential components</a:t>
            </a:r>
          </a:p>
        </p:txBody>
      </p:sp>
      <p:sp>
        <p:nvSpPr>
          <p:cNvPr id="3" name="Subtitle 2"/>
          <p:cNvSpPr>
            <a:spLocks noGrp="1"/>
          </p:cNvSpPr>
          <p:nvPr>
            <p:ph type="subTitle" idx="1"/>
          </p:nvPr>
        </p:nvSpPr>
        <p:spPr/>
        <p:txBody>
          <a:bodyPr>
            <a:normAutofit fontScale="92500" lnSpcReduction="20000"/>
          </a:bodyPr>
          <a:lstStyle/>
          <a:p>
            <a:r>
              <a:rPr lang="en-CA" sz="3200" dirty="0"/>
              <a:t>A generic model based on researching management practices of highly-innovative, idea-intensive companies</a:t>
            </a:r>
          </a:p>
          <a:p>
            <a:endParaRPr lang="en-CA" sz="3200" dirty="0"/>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28518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Your input to the model?</a:t>
            </a:r>
          </a:p>
        </p:txBody>
      </p:sp>
      <p:sp>
        <p:nvSpPr>
          <p:cNvPr id="3" name="Text Placeholder 2"/>
          <p:cNvSpPr>
            <a:spLocks noGrp="1"/>
          </p:cNvSpPr>
          <p:nvPr>
            <p:ph type="body" idx="1"/>
          </p:nvPr>
        </p:nvSpPr>
        <p:spPr>
          <a:xfrm>
            <a:off x="680321" y="4361794"/>
            <a:ext cx="10502685" cy="2297800"/>
          </a:xfrm>
        </p:spPr>
        <p:txBody>
          <a:bodyPr>
            <a:normAutofit/>
          </a:bodyPr>
          <a:lstStyle/>
          <a:p>
            <a:pPr algn="l"/>
            <a:r>
              <a:rPr lang="en-US" dirty="0">
                <a:solidFill>
                  <a:schemeClr val="bg1"/>
                </a:solidFill>
                <a:latin typeface="Times New Roman" panose="02020603050405020304" pitchFamily="18" charset="0"/>
                <a:cs typeface="Times New Roman" panose="02020603050405020304" pitchFamily="18" charset="0"/>
              </a:rPr>
              <a:t>CIO – Corporate Innovation Online - with a view to sharing successful policies and management practices with interested readers, is in the process of developing a generic model for the management of innovation. </a:t>
            </a:r>
          </a:p>
          <a:p>
            <a:pPr algn="l"/>
            <a:r>
              <a:rPr lang="en-US" dirty="0">
                <a:solidFill>
                  <a:schemeClr val="bg1"/>
                </a:solidFill>
                <a:latin typeface="Times New Roman" panose="02020603050405020304" pitchFamily="18" charset="0"/>
                <a:cs typeface="Times New Roman" panose="02020603050405020304" pitchFamily="18" charset="0"/>
              </a:rPr>
              <a:t>Which policies and management practices are common to highly-innovative companies?</a:t>
            </a:r>
          </a:p>
          <a:p>
            <a:pPr algn="l"/>
            <a:r>
              <a:rPr lang="en-US" dirty="0">
                <a:solidFill>
                  <a:schemeClr val="bg1"/>
                </a:solidFill>
                <a:latin typeface="Times New Roman" panose="02020603050405020304" pitchFamily="18" charset="0"/>
                <a:cs typeface="Times New Roman" panose="02020603050405020304" pitchFamily="18" charset="0"/>
              </a:rPr>
              <a:t>Send your comments to pcwhite@corporateinnovationonline.com.</a:t>
            </a:r>
            <a:endParaRPr lang="en-CA" dirty="0">
              <a:solidFill>
                <a:schemeClr val="bg1"/>
              </a:solidFill>
              <a:latin typeface="Times New Roman" panose="02020603050405020304" pitchFamily="18" charset="0"/>
              <a:cs typeface="Times New Roman" panose="02020603050405020304" pitchFamily="18" charset="0"/>
            </a:endParaRPr>
          </a:p>
          <a:p>
            <a:endParaRPr lang="en-CA"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43455714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Booz&amp;co. The 2013 Global Innovation Study</a:t>
            </a:r>
          </a:p>
        </p:txBody>
      </p:sp>
      <p:sp>
        <p:nvSpPr>
          <p:cNvPr id="3" name="Content Placeholder 2"/>
          <p:cNvSpPr>
            <a:spLocks noGrp="1"/>
          </p:cNvSpPr>
          <p:nvPr>
            <p:ph idx="1"/>
          </p:nvPr>
        </p:nvSpPr>
        <p:spPr>
          <a:xfrm>
            <a:off x="680321" y="2336872"/>
            <a:ext cx="10641614" cy="4196931"/>
          </a:xfrm>
        </p:spPr>
        <p:txBody>
          <a:bodyPr>
            <a:normAutofit/>
          </a:bodyPr>
          <a:lstStyle/>
          <a:p>
            <a:pPr marL="0" indent="0">
              <a:buNone/>
            </a:pPr>
            <a:r>
              <a:rPr lang="en-US" dirty="0"/>
              <a:t>Booz&amp;co’s report makes an insightful observation about innovation. </a:t>
            </a:r>
            <a:endParaRPr lang="en-CA" dirty="0"/>
          </a:p>
          <a:p>
            <a:pPr lvl="1"/>
            <a:r>
              <a:rPr lang="en-US" i="1" dirty="0"/>
              <a:t>For the ninth year in a row, we have found no correlation between how much companies spend on R&amp;D and their financial performance.</a:t>
            </a:r>
            <a:endParaRPr lang="en-CA" i="1" dirty="0"/>
          </a:p>
          <a:p>
            <a:pPr lvl="1"/>
            <a:r>
              <a:rPr lang="en-US" i="1" dirty="0"/>
              <a:t>How companies spend their innovation dollars is much more important. Our studies have consistently shown that innovation investments in select capabilities, tools, talent, and culture which are tightly aligned with a business’s strategy are what drive sustained success. </a:t>
            </a:r>
            <a:endParaRPr lang="en-CA" i="1" dirty="0"/>
          </a:p>
          <a:p>
            <a:pPr marL="0" indent="0">
              <a:buNone/>
            </a:pPr>
            <a:r>
              <a:rPr lang="en-US" dirty="0"/>
              <a:t>These comments lead directly to CIO’s desire to develop a model for managing innovation, not based on any single-factor, but rather based on multiple factors. But which factors are the most important? There is no silver bullet!</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173939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03263878"/>
              </p:ext>
            </p:extLst>
          </p:nvPr>
        </p:nvGraphicFramePr>
        <p:xfrm>
          <a:off x="1420586" y="555172"/>
          <a:ext cx="8899071" cy="3870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86596" y="4646474"/>
            <a:ext cx="10869283" cy="132343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CIO’s model is based on the hypothesis that effective management of innovation gives rise to better-than-average financial performance over the long term. In turn, innovation brings results in increased earnings and ultimately an increase in stock price, albeit impacted by the whims and vagaries of the market as a whole and the overall economy. The simplicity of the model belies the difficulty of doing it!</a:t>
            </a:r>
            <a:endParaRPr lang="en-CA"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2138106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Six essential components for the successful management of innovation</a:t>
            </a:r>
          </a:p>
        </p:txBody>
      </p:sp>
      <p:sp>
        <p:nvSpPr>
          <p:cNvPr id="3" name="Content Placeholder 2"/>
          <p:cNvSpPr>
            <a:spLocks noGrp="1"/>
          </p:cNvSpPr>
          <p:nvPr>
            <p:ph idx="1"/>
          </p:nvPr>
        </p:nvSpPr>
        <p:spPr>
          <a:xfrm>
            <a:off x="6411136" y="2505460"/>
            <a:ext cx="5608336" cy="3599313"/>
          </a:xfrm>
        </p:spPr>
        <p:txBody>
          <a:bodyPr/>
          <a:lstStyle/>
          <a:p>
            <a:r>
              <a:rPr lang="en-CA" dirty="0">
                <a:latin typeface="Times New Roman" panose="02020603050405020304" pitchFamily="18" charset="0"/>
                <a:cs typeface="Times New Roman" panose="02020603050405020304" pitchFamily="18" charset="0"/>
              </a:rPr>
              <a:t>1. Performance management</a:t>
            </a:r>
          </a:p>
          <a:p>
            <a:r>
              <a:rPr lang="en-CA" dirty="0">
                <a:latin typeface="Times New Roman" panose="02020603050405020304" pitchFamily="18" charset="0"/>
                <a:cs typeface="Times New Roman" panose="02020603050405020304" pitchFamily="18" charset="0"/>
              </a:rPr>
              <a:t>2. Communication</a:t>
            </a:r>
          </a:p>
          <a:p>
            <a:r>
              <a:rPr lang="en-CA" dirty="0">
                <a:latin typeface="Times New Roman" panose="02020603050405020304" pitchFamily="18" charset="0"/>
                <a:cs typeface="Times New Roman" panose="02020603050405020304" pitchFamily="18" charset="0"/>
              </a:rPr>
              <a:t>3. Reliability</a:t>
            </a:r>
          </a:p>
          <a:p>
            <a:r>
              <a:rPr lang="en-CA" dirty="0">
                <a:latin typeface="Times New Roman" panose="02020603050405020304" pitchFamily="18" charset="0"/>
                <a:cs typeface="Times New Roman" panose="02020603050405020304" pitchFamily="18" charset="0"/>
              </a:rPr>
              <a:t>4. Technology development</a:t>
            </a:r>
          </a:p>
          <a:p>
            <a:r>
              <a:rPr lang="en-CA" dirty="0">
                <a:latin typeface="Times New Roman" panose="02020603050405020304" pitchFamily="18" charset="0"/>
                <a:cs typeface="Times New Roman" panose="02020603050405020304" pitchFamily="18" charset="0"/>
              </a:rPr>
              <a:t>5. Culture</a:t>
            </a:r>
          </a:p>
          <a:p>
            <a:r>
              <a:rPr lang="en-CA" dirty="0">
                <a:latin typeface="Times New Roman" panose="02020603050405020304" pitchFamily="18" charset="0"/>
                <a:cs typeface="Times New Roman" panose="02020603050405020304" pitchFamily="18" charset="0"/>
              </a:rPr>
              <a:t>6. Strategy and organization</a:t>
            </a:r>
          </a:p>
        </p:txBody>
      </p:sp>
      <p:sp>
        <p:nvSpPr>
          <p:cNvPr id="4" name="Text Placeholder 3"/>
          <p:cNvSpPr>
            <a:spLocks noGrp="1"/>
          </p:cNvSpPr>
          <p:nvPr>
            <p:ph type="body" sz="half" idx="2"/>
          </p:nvPr>
        </p:nvSpPr>
        <p:spPr>
          <a:xfrm>
            <a:off x="172528" y="2156605"/>
            <a:ext cx="5400136" cy="4554746"/>
          </a:xfrm>
        </p:spPr>
        <p:txBody>
          <a:bodyPr>
            <a:normAutofit/>
          </a:bodyPr>
          <a:lstStyle/>
          <a:p>
            <a:r>
              <a:rPr lang="en-CA" sz="1800" dirty="0">
                <a:latin typeface="Times New Roman" panose="02020603050405020304" pitchFamily="18" charset="0"/>
                <a:cs typeface="Times New Roman" panose="02020603050405020304" pitchFamily="18" charset="0"/>
              </a:rPr>
              <a:t>CIO has researched a ‘basket’ of highly-innovative, idea-intensive companies and found that there are specific characteristics – i.e. policies and management practices common to most - which lead to innovation. </a:t>
            </a:r>
          </a:p>
          <a:p>
            <a:r>
              <a:rPr lang="en-CA" sz="1800" dirty="0">
                <a:latin typeface="Times New Roman" panose="02020603050405020304" pitchFamily="18" charset="0"/>
                <a:cs typeface="Times New Roman" panose="02020603050405020304" pitchFamily="18" charset="0"/>
              </a:rPr>
              <a:t>Our ‘basket’ includes; Starbucks, Deere &amp; Co., GE, P&amp;G and 3M along with practices drawn from over thirty other companies. </a:t>
            </a:r>
          </a:p>
          <a:p>
            <a:r>
              <a:rPr lang="en-CA" sz="1800" dirty="0">
                <a:latin typeface="Times New Roman" panose="02020603050405020304" pitchFamily="18" charset="0"/>
                <a:cs typeface="Times New Roman" panose="02020603050405020304" pitchFamily="18" charset="0"/>
              </a:rPr>
              <a:t>On the assumption that one learns more from mistakes than successes, we have also researched; RIM (now Blackberry), Massey-Ferguson, and HP.</a:t>
            </a:r>
          </a:p>
        </p:txBody>
      </p:sp>
      <p:sp>
        <p:nvSpPr>
          <p:cNvPr id="5" name="Slide Number Placeholder 4"/>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71303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 Performance management</a:t>
            </a:r>
          </a:p>
        </p:txBody>
      </p:sp>
      <p:sp>
        <p:nvSpPr>
          <p:cNvPr id="3" name="Content Placeholder 2"/>
          <p:cNvSpPr>
            <a:spLocks noGrp="1"/>
          </p:cNvSpPr>
          <p:nvPr>
            <p:ph idx="1"/>
          </p:nvPr>
        </p:nvSpPr>
        <p:spPr/>
        <p:txBody>
          <a:bodyPr/>
          <a:lstStyle/>
          <a:p>
            <a:pPr lvl="0"/>
            <a:r>
              <a:rPr lang="en-US" b="1" dirty="0">
                <a:solidFill>
                  <a:schemeClr val="bg1"/>
                </a:solidFill>
              </a:rPr>
              <a:t>Strong financial performance</a:t>
            </a:r>
            <a:r>
              <a:rPr lang="en-US" dirty="0">
                <a:solidFill>
                  <a:schemeClr val="bg1"/>
                </a:solidFill>
              </a:rPr>
              <a:t> </a:t>
            </a:r>
            <a:r>
              <a:rPr lang="en-US" dirty="0"/>
              <a:t>provides the company with a sense that its financial house is in order and that investment decisions, while satisfying clearly-stated and understood criteria, will be seriously considered for investment.</a:t>
            </a:r>
            <a:br>
              <a:rPr lang="en-US" dirty="0"/>
            </a:br>
            <a:endParaRPr lang="en-CA" dirty="0"/>
          </a:p>
          <a:p>
            <a:r>
              <a:rPr lang="en-US" b="1" dirty="0">
                <a:solidFill>
                  <a:schemeClr val="bg1"/>
                </a:solidFill>
              </a:rPr>
              <a:t>A system of managing human resources</a:t>
            </a:r>
            <a:r>
              <a:rPr lang="en-US" dirty="0">
                <a:solidFill>
                  <a:schemeClr val="bg1"/>
                </a:solidFill>
              </a:rPr>
              <a:t> </a:t>
            </a:r>
            <a:r>
              <a:rPr lang="en-US" dirty="0"/>
              <a:t>which aligns individuals with the corporate goals, measures individual and group performance, and provides fully transparent team-based rewards throughout the organization.</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7478521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6B25E-5408-47E3-8733-BA148876DA46}"/>
              </a:ext>
            </a:extLst>
          </p:cNvPr>
          <p:cNvSpPr>
            <a:spLocks noGrp="1"/>
          </p:cNvSpPr>
          <p:nvPr>
            <p:ph type="title"/>
          </p:nvPr>
        </p:nvSpPr>
        <p:spPr>
          <a:xfrm>
            <a:off x="680321" y="753228"/>
            <a:ext cx="9613861" cy="1080938"/>
          </a:xfrm>
        </p:spPr>
        <p:txBody>
          <a:bodyPr/>
          <a:lstStyle/>
          <a:p>
            <a:r>
              <a:rPr lang="en-CA" dirty="0"/>
              <a:t>Table of contents</a:t>
            </a:r>
          </a:p>
        </p:txBody>
      </p:sp>
      <p:sp>
        <p:nvSpPr>
          <p:cNvPr id="3" name="Content Placeholder 2">
            <a:extLst>
              <a:ext uri="{FF2B5EF4-FFF2-40B4-BE49-F238E27FC236}">
                <a16:creationId xmlns:a16="http://schemas.microsoft.com/office/drawing/2014/main" id="{AD74F833-62A0-4109-B5C0-BDFDF36E265B}"/>
              </a:ext>
            </a:extLst>
          </p:cNvPr>
          <p:cNvSpPr>
            <a:spLocks noGrp="1"/>
          </p:cNvSpPr>
          <p:nvPr>
            <p:ph idx="1"/>
          </p:nvPr>
        </p:nvSpPr>
        <p:spPr>
          <a:xfrm>
            <a:off x="680321" y="2615168"/>
            <a:ext cx="9735888" cy="3878397"/>
          </a:xfrm>
        </p:spPr>
        <p:txBody>
          <a:bodyPr/>
          <a:lstStyle/>
          <a:p>
            <a:r>
              <a:rPr lang="en-CA" dirty="0">
                <a:latin typeface="Times New Roman" panose="02020603050405020304" pitchFamily="18" charset="0"/>
                <a:cs typeface="Times New Roman" panose="02020603050405020304" pitchFamily="18" charset="0"/>
              </a:rPr>
              <a:t>Overview </a:t>
            </a:r>
          </a:p>
          <a:p>
            <a:r>
              <a:rPr lang="en-CA" dirty="0">
                <a:latin typeface="Times New Roman" panose="02020603050405020304" pitchFamily="18" charset="0"/>
                <a:cs typeface="Times New Roman" panose="02020603050405020304" pitchFamily="18" charset="0"/>
              </a:rPr>
              <a:t>Founder’s vision for Google; </a:t>
            </a:r>
            <a:r>
              <a:rPr lang="en-CA" i="1" dirty="0">
                <a:solidFill>
                  <a:schemeClr val="bg1"/>
                </a:solidFill>
                <a:latin typeface="Times New Roman" panose="02020603050405020304" pitchFamily="18" charset="0"/>
                <a:cs typeface="Times New Roman" panose="02020603050405020304" pitchFamily="18" charset="0"/>
              </a:rPr>
              <a:t>culture etc./Pasteur’s quadrant </a:t>
            </a:r>
          </a:p>
          <a:p>
            <a:r>
              <a:rPr lang="en-CA" dirty="0">
                <a:latin typeface="Times New Roman" panose="02020603050405020304" pitchFamily="18" charset="0"/>
                <a:cs typeface="Times New Roman" panose="02020603050405020304" pitchFamily="18" charset="0"/>
              </a:rPr>
              <a:t>Google’s management of innovation; </a:t>
            </a:r>
            <a:r>
              <a:rPr lang="en-CA" i="1" dirty="0">
                <a:solidFill>
                  <a:schemeClr val="bg1"/>
                </a:solidFill>
                <a:latin typeface="Times New Roman" panose="02020603050405020304" pitchFamily="18" charset="0"/>
                <a:cs typeface="Times New Roman" panose="02020603050405020304" pitchFamily="18" charset="0"/>
              </a:rPr>
              <a:t>organization/strategy/Board and senior management arrangements/Google thinking/role of engineers</a:t>
            </a:r>
          </a:p>
          <a:p>
            <a:r>
              <a:rPr lang="en-CA" dirty="0">
                <a:latin typeface="Times New Roman" panose="02020603050405020304" pitchFamily="18" charset="0"/>
                <a:cs typeface="Times New Roman" panose="02020603050405020304" pitchFamily="18" charset="0"/>
              </a:rPr>
              <a:t>A model for successful management of innovation</a:t>
            </a:r>
          </a:p>
          <a:p>
            <a:r>
              <a:rPr lang="en-CA" dirty="0">
                <a:latin typeface="Times New Roman" panose="02020603050405020304" pitchFamily="18" charset="0"/>
                <a:cs typeface="Times New Roman" panose="02020603050405020304" pitchFamily="18" charset="0"/>
              </a:rPr>
              <a:t>Six essential components for the successful management of innovation</a:t>
            </a:r>
          </a:p>
          <a:p>
            <a:endParaRPr lang="en-CA" dirty="0"/>
          </a:p>
        </p:txBody>
      </p:sp>
      <p:sp>
        <p:nvSpPr>
          <p:cNvPr id="4" name="Slide Number Placeholder 3">
            <a:extLst>
              <a:ext uri="{FF2B5EF4-FFF2-40B4-BE49-F238E27FC236}">
                <a16:creationId xmlns:a16="http://schemas.microsoft.com/office/drawing/2014/main" id="{3FBF209A-4C36-4A7A-B883-07D03CF224DD}"/>
              </a:ext>
            </a:extLst>
          </p:cNvPr>
          <p:cNvSpPr>
            <a:spLocks noGrp="1"/>
          </p:cNvSpPr>
          <p:nvPr>
            <p:ph type="sldNum" sz="quarter" idx="12"/>
          </p:nvPr>
        </p:nvSpPr>
        <p:spPr>
          <a:xfrm>
            <a:off x="10729455" y="753227"/>
            <a:ext cx="1154151" cy="1090789"/>
          </a:xfrm>
        </p:spPr>
        <p:txBody>
          <a:bodyPr/>
          <a:lstStyle/>
          <a:p>
            <a:fld id="{6D22F896-40B5-4ADD-8801-0D06FADFA095}" type="slidenum">
              <a:rPr lang="en-US" smtClean="0"/>
              <a:t>2</a:t>
            </a:fld>
            <a:endParaRPr lang="en-US" dirty="0"/>
          </a:p>
        </p:txBody>
      </p:sp>
      <p:sp>
        <p:nvSpPr>
          <p:cNvPr id="5" name="Rectangle 4">
            <a:extLst>
              <a:ext uri="{FF2B5EF4-FFF2-40B4-BE49-F238E27FC236}">
                <a16:creationId xmlns:a16="http://schemas.microsoft.com/office/drawing/2014/main" id="{14BD9EA8-0B68-4613-85BA-47FDA98A3051}"/>
              </a:ext>
            </a:extLst>
          </p:cNvPr>
          <p:cNvSpPr/>
          <p:nvPr/>
        </p:nvSpPr>
        <p:spPr>
          <a:xfrm>
            <a:off x="795981" y="5781606"/>
            <a:ext cx="9382539" cy="646331"/>
          </a:xfrm>
          <a:prstGeom prst="rect">
            <a:avLst/>
          </a:prstGeom>
        </p:spPr>
        <p:txBody>
          <a:bodyPr wrap="square">
            <a:spAutoFit/>
          </a:bodyPr>
          <a:lstStyle/>
          <a:p>
            <a:r>
              <a:rPr lang="en-CA" i="1" dirty="0">
                <a:solidFill>
                  <a:schemeClr val="bg1"/>
                </a:solidFill>
                <a:latin typeface="Times New Roman" panose="02020603050405020304" pitchFamily="18" charset="0"/>
                <a:cs typeface="Times New Roman" panose="02020603050405020304" pitchFamily="18" charset="0"/>
              </a:rPr>
              <a:t>This presentation is derived mainly from a reading of ‘How Google Works’ – co-authored by Schmidt, Rosenberg and Eagle. </a:t>
            </a:r>
          </a:p>
        </p:txBody>
      </p:sp>
    </p:spTree>
    <p:extLst>
      <p:ext uri="{BB962C8B-B14F-4D97-AF65-F5344CB8AC3E}">
        <p14:creationId xmlns:p14="http://schemas.microsoft.com/office/powerpoint/2010/main" val="1100301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2. Communication</a:t>
            </a:r>
          </a:p>
        </p:txBody>
      </p:sp>
      <p:sp>
        <p:nvSpPr>
          <p:cNvPr id="3" name="Content Placeholder 2"/>
          <p:cNvSpPr>
            <a:spLocks noGrp="1"/>
          </p:cNvSpPr>
          <p:nvPr>
            <p:ph idx="1"/>
          </p:nvPr>
        </p:nvSpPr>
        <p:spPr/>
        <p:txBody>
          <a:bodyPr>
            <a:normAutofit fontScale="92500" lnSpcReduction="10000"/>
          </a:bodyPr>
          <a:lstStyle/>
          <a:p>
            <a:pPr lvl="0"/>
            <a:r>
              <a:rPr lang="en-US" dirty="0"/>
              <a:t>A focus on </a:t>
            </a:r>
            <a:r>
              <a:rPr lang="en-US" b="1" dirty="0">
                <a:solidFill>
                  <a:schemeClr val="bg1"/>
                </a:solidFill>
              </a:rPr>
              <a:t>regular communication of corporate policies and management practices</a:t>
            </a:r>
            <a:r>
              <a:rPr lang="en-US" dirty="0"/>
              <a:t>, appointments and matters impacting individuals and groups within the organization. Making people constantly aware of new developments about the ‘how’ of management.</a:t>
            </a:r>
            <a:br>
              <a:rPr lang="en-US" dirty="0"/>
            </a:br>
            <a:endParaRPr lang="en-CA" dirty="0"/>
          </a:p>
          <a:p>
            <a:pPr lvl="0"/>
            <a:r>
              <a:rPr lang="en-US" dirty="0"/>
              <a:t>A company which values </a:t>
            </a:r>
            <a:r>
              <a:rPr lang="en-US" b="1" dirty="0">
                <a:solidFill>
                  <a:schemeClr val="bg1"/>
                </a:solidFill>
              </a:rPr>
              <a:t>broadly-based input into decision making</a:t>
            </a:r>
            <a:r>
              <a:rPr lang="en-US" dirty="0">
                <a:solidFill>
                  <a:schemeClr val="bg1"/>
                </a:solidFill>
              </a:rPr>
              <a:t> </a:t>
            </a:r>
            <a:r>
              <a:rPr lang="en-US" dirty="0"/>
              <a:t>and values speed but not over careful evaluation of opportunities and risks.</a:t>
            </a:r>
            <a:br>
              <a:rPr lang="en-US" dirty="0"/>
            </a:br>
            <a:endParaRPr lang="en-CA" dirty="0"/>
          </a:p>
          <a:p>
            <a:pPr lvl="0"/>
            <a:r>
              <a:rPr lang="en-US" dirty="0"/>
              <a:t>Cohesion </a:t>
            </a:r>
            <a:r>
              <a:rPr lang="en-US" b="1" dirty="0"/>
              <a:t>and </a:t>
            </a:r>
            <a:r>
              <a:rPr lang="en-US" b="1" dirty="0">
                <a:solidFill>
                  <a:schemeClr val="bg1"/>
                </a:solidFill>
              </a:rPr>
              <a:t>a commonly-held vision of the future</a:t>
            </a:r>
            <a:r>
              <a:rPr lang="en-US" dirty="0">
                <a:solidFill>
                  <a:schemeClr val="bg1"/>
                </a:solidFill>
              </a:rPr>
              <a:t> </a:t>
            </a:r>
            <a:r>
              <a:rPr lang="en-US" dirty="0"/>
              <a:t>is facilitated by meetings/gatherings of senior managers at key points in the development of the company.</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19249561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3. Reliability</a:t>
            </a:r>
          </a:p>
        </p:txBody>
      </p:sp>
      <p:sp>
        <p:nvSpPr>
          <p:cNvPr id="3" name="Content Placeholder 2"/>
          <p:cNvSpPr>
            <a:spLocks noGrp="1"/>
          </p:cNvSpPr>
          <p:nvPr>
            <p:ph idx="1"/>
          </p:nvPr>
        </p:nvSpPr>
        <p:spPr/>
        <p:txBody>
          <a:bodyPr/>
          <a:lstStyle/>
          <a:p>
            <a:pPr lvl="0"/>
            <a:r>
              <a:rPr lang="en-US" dirty="0"/>
              <a:t>Delivering what the company says it will deliver to customers thus </a:t>
            </a:r>
            <a:r>
              <a:rPr lang="en-US" b="1" dirty="0">
                <a:solidFill>
                  <a:schemeClr val="bg1"/>
                </a:solidFill>
              </a:rPr>
              <a:t>building a sense of trust between company and customer</a:t>
            </a:r>
            <a:r>
              <a:rPr lang="en-US" dirty="0"/>
              <a:t>. </a:t>
            </a:r>
            <a:br>
              <a:rPr lang="en-US" dirty="0"/>
            </a:br>
            <a:endParaRPr lang="en-CA" dirty="0"/>
          </a:p>
          <a:p>
            <a:r>
              <a:rPr lang="en-US" dirty="0">
                <a:solidFill>
                  <a:schemeClr val="bg1"/>
                </a:solidFill>
              </a:rPr>
              <a:t>The </a:t>
            </a:r>
            <a:r>
              <a:rPr lang="en-US" b="1" dirty="0">
                <a:solidFill>
                  <a:schemeClr val="bg1"/>
                </a:solidFill>
              </a:rPr>
              <a:t>delivery of reliable products</a:t>
            </a:r>
            <a:r>
              <a:rPr lang="en-US" dirty="0">
                <a:solidFill>
                  <a:schemeClr val="bg1"/>
                </a:solidFill>
              </a:rPr>
              <a:t> </a:t>
            </a:r>
            <a:r>
              <a:rPr lang="en-US" dirty="0"/>
              <a:t>– products which perform under all likely situations.   </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82740848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4. Technology development</a:t>
            </a:r>
          </a:p>
        </p:txBody>
      </p:sp>
      <p:sp>
        <p:nvSpPr>
          <p:cNvPr id="3" name="Content Placeholder 2"/>
          <p:cNvSpPr>
            <a:spLocks noGrp="1"/>
          </p:cNvSpPr>
          <p:nvPr>
            <p:ph idx="1"/>
          </p:nvPr>
        </p:nvSpPr>
        <p:spPr>
          <a:xfrm>
            <a:off x="680321" y="2336873"/>
            <a:ext cx="10994608" cy="3599316"/>
          </a:xfrm>
        </p:spPr>
        <p:txBody>
          <a:bodyPr>
            <a:normAutofit fontScale="92500" lnSpcReduction="10000"/>
          </a:bodyPr>
          <a:lstStyle/>
          <a:p>
            <a:pPr lvl="0"/>
            <a:r>
              <a:rPr lang="en-US" dirty="0"/>
              <a:t>A consistency in the </a:t>
            </a:r>
            <a:r>
              <a:rPr lang="en-US" b="1" dirty="0">
                <a:solidFill>
                  <a:schemeClr val="bg1"/>
                </a:solidFill>
              </a:rPr>
              <a:t>company’s spending and approach to spending on R&amp;D</a:t>
            </a:r>
            <a:r>
              <a:rPr lang="en-US" dirty="0">
                <a:solidFill>
                  <a:schemeClr val="bg1"/>
                </a:solidFill>
              </a:rPr>
              <a:t>. </a:t>
            </a:r>
            <a:r>
              <a:rPr lang="en-US" dirty="0"/>
              <a:t>People like to work for an organization which has a reputation for its ideas, its innovations. Spending is an indicator of this commitment. </a:t>
            </a:r>
            <a:br>
              <a:rPr lang="en-US" i="1" dirty="0"/>
            </a:br>
            <a:endParaRPr lang="en-CA" dirty="0"/>
          </a:p>
          <a:p>
            <a:r>
              <a:rPr lang="en-US" b="1" dirty="0"/>
              <a:t>Maintaining a watch </a:t>
            </a:r>
            <a:r>
              <a:rPr lang="en-US" b="1" dirty="0">
                <a:solidFill>
                  <a:schemeClr val="bg1"/>
                </a:solidFill>
              </a:rPr>
              <a:t>on developments at the customer level</a:t>
            </a:r>
            <a:r>
              <a:rPr lang="en-US" dirty="0">
                <a:solidFill>
                  <a:schemeClr val="bg1"/>
                </a:solidFill>
              </a:rPr>
              <a:t> </a:t>
            </a:r>
            <a:r>
              <a:rPr lang="en-US" dirty="0"/>
              <a:t>and overall </a:t>
            </a:r>
            <a:r>
              <a:rPr lang="en-US" b="1" dirty="0"/>
              <a:t>end-user</a:t>
            </a:r>
            <a:r>
              <a:rPr lang="en-US" dirty="0"/>
              <a:t> and carefully noting the demographic and economic shifts which eventually impact product/service demand.</a:t>
            </a:r>
          </a:p>
          <a:p>
            <a:pPr lvl="0"/>
            <a:r>
              <a:rPr lang="en-US" dirty="0"/>
              <a:t>Continually </a:t>
            </a:r>
            <a:r>
              <a:rPr lang="en-US" b="1" dirty="0">
                <a:solidFill>
                  <a:schemeClr val="bg1"/>
                </a:solidFill>
              </a:rPr>
              <a:t>monitoring competitor developments</a:t>
            </a:r>
            <a:r>
              <a:rPr lang="en-US" dirty="0">
                <a:solidFill>
                  <a:schemeClr val="bg1"/>
                </a:solidFill>
              </a:rPr>
              <a:t> </a:t>
            </a:r>
            <a:r>
              <a:rPr lang="en-US" dirty="0"/>
              <a:t>and understanding the competitive situation globally. </a:t>
            </a:r>
            <a:br>
              <a:rPr lang="en-US" dirty="0"/>
            </a:br>
            <a:endParaRPr lang="en-CA" dirty="0"/>
          </a:p>
          <a:p>
            <a:pPr lvl="0"/>
            <a:r>
              <a:rPr lang="en-US" b="1" dirty="0">
                <a:solidFill>
                  <a:schemeClr val="bg1"/>
                </a:solidFill>
              </a:rPr>
              <a:t>Investing in new products/services</a:t>
            </a:r>
            <a:r>
              <a:rPr lang="en-US" dirty="0">
                <a:solidFill>
                  <a:schemeClr val="bg1"/>
                </a:solidFill>
              </a:rPr>
              <a:t> </a:t>
            </a:r>
            <a:r>
              <a:rPr lang="en-US" dirty="0"/>
              <a:t>and less so in ‘legacy’ products. </a:t>
            </a:r>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28777510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5. Culture</a:t>
            </a:r>
          </a:p>
        </p:txBody>
      </p:sp>
      <p:sp>
        <p:nvSpPr>
          <p:cNvPr id="4" name="Text Placeholder 3"/>
          <p:cNvSpPr>
            <a:spLocks noGrp="1"/>
          </p:cNvSpPr>
          <p:nvPr>
            <p:ph type="body" idx="1"/>
          </p:nvPr>
        </p:nvSpPr>
        <p:spPr>
          <a:xfrm>
            <a:off x="680319" y="2136392"/>
            <a:ext cx="4472327" cy="693135"/>
          </a:xfrm>
        </p:spPr>
        <p:txBody>
          <a:bodyPr>
            <a:normAutofit fontScale="85000" lnSpcReduction="10000"/>
          </a:bodyPr>
          <a:lstStyle/>
          <a:p>
            <a:r>
              <a:rPr lang="en-CA" dirty="0"/>
              <a:t>Attributes of culture</a:t>
            </a:r>
          </a:p>
        </p:txBody>
      </p:sp>
      <p:sp>
        <p:nvSpPr>
          <p:cNvPr id="3" name="Content Placeholder 2"/>
          <p:cNvSpPr>
            <a:spLocks noGrp="1"/>
          </p:cNvSpPr>
          <p:nvPr>
            <p:ph sz="half" idx="2"/>
          </p:nvPr>
        </p:nvSpPr>
        <p:spPr>
          <a:xfrm>
            <a:off x="123274" y="3023847"/>
            <a:ext cx="4698355" cy="2906179"/>
          </a:xfrm>
        </p:spPr>
        <p:txBody>
          <a:bodyPr>
            <a:normAutofit/>
          </a:bodyPr>
          <a:lstStyle/>
          <a:p>
            <a:pPr lvl="0"/>
            <a:r>
              <a:rPr lang="en-US" sz="1600" b="1" dirty="0">
                <a:solidFill>
                  <a:schemeClr val="bg1"/>
                </a:solidFill>
              </a:rPr>
              <a:t>Tight centralized financial management </a:t>
            </a:r>
            <a:r>
              <a:rPr lang="en-US" sz="1600" b="1" dirty="0"/>
              <a:t>with maximum decentralization and looseness</a:t>
            </a:r>
            <a:r>
              <a:rPr lang="en-US" sz="1600" dirty="0"/>
              <a:t> throughout the organization.</a:t>
            </a:r>
            <a:br>
              <a:rPr lang="en-US" sz="1600" dirty="0"/>
            </a:br>
            <a:endParaRPr lang="en-CA" sz="1600" dirty="0"/>
          </a:p>
          <a:p>
            <a:pPr lvl="0"/>
            <a:r>
              <a:rPr lang="en-US" sz="1600" dirty="0"/>
              <a:t>A healthy regard to the </a:t>
            </a:r>
            <a:r>
              <a:rPr lang="en-US" sz="1600" b="1" dirty="0">
                <a:solidFill>
                  <a:schemeClr val="bg1"/>
                </a:solidFill>
              </a:rPr>
              <a:t>impact of culture on acquisition practices</a:t>
            </a:r>
            <a:r>
              <a:rPr lang="en-US" sz="1600" dirty="0">
                <a:solidFill>
                  <a:schemeClr val="bg1"/>
                </a:solidFill>
              </a:rPr>
              <a:t> </a:t>
            </a:r>
            <a:r>
              <a:rPr lang="en-US" sz="1600" dirty="0"/>
              <a:t>– making </a:t>
            </a:r>
            <a:r>
              <a:rPr lang="en-US" sz="1600" i="1" dirty="0"/>
              <a:t>culture</a:t>
            </a:r>
            <a:r>
              <a:rPr lang="en-US" sz="1600" dirty="0"/>
              <a:t> an element of the criteria for any potential acquisition.</a:t>
            </a:r>
            <a:br>
              <a:rPr lang="en-US" sz="1600" dirty="0"/>
            </a:br>
            <a:endParaRPr lang="en-CA" sz="1600" dirty="0"/>
          </a:p>
          <a:p>
            <a:pPr lvl="0"/>
            <a:r>
              <a:rPr lang="en-US" sz="1600" dirty="0"/>
              <a:t>A </a:t>
            </a:r>
            <a:r>
              <a:rPr lang="en-US" sz="1600" b="1" dirty="0"/>
              <a:t>healthy respect for traditions</a:t>
            </a:r>
            <a:r>
              <a:rPr lang="en-US" sz="1600" dirty="0"/>
              <a:t> and even folklore.</a:t>
            </a:r>
            <a:endParaRPr lang="en-CA" sz="1600" dirty="0"/>
          </a:p>
        </p:txBody>
      </p:sp>
      <p:sp>
        <p:nvSpPr>
          <p:cNvPr id="5" name="Text Placeholder 4"/>
          <p:cNvSpPr>
            <a:spLocks noGrp="1"/>
          </p:cNvSpPr>
          <p:nvPr>
            <p:ph type="body" sz="quarter" idx="3"/>
          </p:nvPr>
        </p:nvSpPr>
        <p:spPr>
          <a:xfrm>
            <a:off x="5152645" y="2086049"/>
            <a:ext cx="6388565" cy="692076"/>
          </a:xfrm>
        </p:spPr>
        <p:txBody>
          <a:bodyPr>
            <a:normAutofit fontScale="85000" lnSpcReduction="10000"/>
          </a:bodyPr>
          <a:lstStyle/>
          <a:p>
            <a:r>
              <a:rPr lang="en-CA" dirty="0">
                <a:latin typeface="Times New Roman" panose="02020603050405020304" pitchFamily="18" charset="0"/>
                <a:cs typeface="Times New Roman" panose="02020603050405020304" pitchFamily="18" charset="0"/>
              </a:rPr>
              <a:t>3M is, when it comes to the management of innovation, outstanding and because of the practise noted below.</a:t>
            </a: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180389482"/>
              </p:ext>
            </p:extLst>
          </p:nvPr>
        </p:nvGraphicFramePr>
        <p:xfrm>
          <a:off x="5061775" y="2820986"/>
          <a:ext cx="6570307" cy="3843122"/>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61005770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6. Strategy and organization</a:t>
            </a:r>
          </a:p>
        </p:txBody>
      </p:sp>
      <p:sp>
        <p:nvSpPr>
          <p:cNvPr id="3" name="Content Placeholder 2"/>
          <p:cNvSpPr>
            <a:spLocks noGrp="1"/>
          </p:cNvSpPr>
          <p:nvPr>
            <p:ph idx="1"/>
          </p:nvPr>
        </p:nvSpPr>
        <p:spPr>
          <a:xfrm>
            <a:off x="310243" y="2336872"/>
            <a:ext cx="11495314" cy="4357841"/>
          </a:xfrm>
        </p:spPr>
        <p:txBody>
          <a:bodyPr>
            <a:normAutofit fontScale="92500" lnSpcReduction="20000"/>
          </a:bodyPr>
          <a:lstStyle/>
          <a:p>
            <a:pPr lvl="0"/>
            <a:r>
              <a:rPr lang="en-US" dirty="0"/>
              <a:t>Ensuring that </a:t>
            </a:r>
            <a:r>
              <a:rPr lang="en-US" b="1" dirty="0">
                <a:solidFill>
                  <a:schemeClr val="bg1"/>
                </a:solidFill>
              </a:rPr>
              <a:t>industry knowledge and its complexity are well understood by a percentage of the Board of directors</a:t>
            </a:r>
            <a:r>
              <a:rPr lang="en-US" dirty="0">
                <a:solidFill>
                  <a:schemeClr val="bg1"/>
                </a:solidFill>
              </a:rPr>
              <a:t>. </a:t>
            </a:r>
            <a:endParaRPr lang="en-CA" dirty="0"/>
          </a:p>
          <a:p>
            <a:pPr lvl="0"/>
            <a:r>
              <a:rPr lang="en-US" dirty="0"/>
              <a:t>Suitable </a:t>
            </a:r>
            <a:r>
              <a:rPr lang="en-US" b="1" dirty="0">
                <a:solidFill>
                  <a:schemeClr val="bg1"/>
                </a:solidFill>
              </a:rPr>
              <a:t>succession planning</a:t>
            </a:r>
            <a:r>
              <a:rPr lang="en-US" dirty="0">
                <a:solidFill>
                  <a:schemeClr val="bg1"/>
                </a:solidFill>
              </a:rPr>
              <a:t> </a:t>
            </a:r>
            <a:r>
              <a:rPr lang="en-US" dirty="0"/>
              <a:t>– a Board responsibility. </a:t>
            </a:r>
            <a:br>
              <a:rPr lang="en-US" dirty="0"/>
            </a:br>
            <a:endParaRPr lang="en-CA" dirty="0"/>
          </a:p>
          <a:p>
            <a:pPr lvl="0"/>
            <a:r>
              <a:rPr lang="en-US" b="1" dirty="0"/>
              <a:t>Continuity and </a:t>
            </a:r>
            <a:r>
              <a:rPr lang="en-US" b="1" dirty="0">
                <a:solidFill>
                  <a:schemeClr val="bg1"/>
                </a:solidFill>
              </a:rPr>
              <a:t>longevity</a:t>
            </a:r>
            <a:r>
              <a:rPr lang="en-US" dirty="0"/>
              <a:t> of senior management.</a:t>
            </a:r>
            <a:br>
              <a:rPr lang="en-US" dirty="0"/>
            </a:br>
            <a:endParaRPr lang="en-CA" dirty="0"/>
          </a:p>
          <a:p>
            <a:pPr lvl="0"/>
            <a:r>
              <a:rPr lang="en-US" dirty="0"/>
              <a:t>A Board and CEO perspective on both the short and long-term; </a:t>
            </a:r>
            <a:r>
              <a:rPr lang="en-US" b="1" dirty="0">
                <a:solidFill>
                  <a:schemeClr val="bg1"/>
                </a:solidFill>
              </a:rPr>
              <a:t>achieving a balance in major decision making.</a:t>
            </a:r>
            <a:br>
              <a:rPr lang="en-US" dirty="0"/>
            </a:br>
            <a:endParaRPr lang="en-CA" dirty="0"/>
          </a:p>
          <a:p>
            <a:pPr lvl="0"/>
            <a:r>
              <a:rPr lang="en-US" dirty="0"/>
              <a:t>Making acquisitions which are essential to technology or market growth but where </a:t>
            </a:r>
            <a:r>
              <a:rPr lang="en-US" b="1" dirty="0">
                <a:solidFill>
                  <a:schemeClr val="bg1"/>
                </a:solidFill>
              </a:rPr>
              <a:t>culture is an important part</a:t>
            </a:r>
            <a:r>
              <a:rPr lang="en-US" dirty="0">
                <a:solidFill>
                  <a:schemeClr val="bg1"/>
                </a:solidFill>
              </a:rPr>
              <a:t> </a:t>
            </a:r>
            <a:r>
              <a:rPr lang="en-US" dirty="0"/>
              <a:t>of the evaluation process.</a:t>
            </a:r>
            <a:br>
              <a:rPr lang="en-US" dirty="0"/>
            </a:br>
            <a:endParaRPr lang="en-CA" dirty="0"/>
          </a:p>
          <a:p>
            <a:r>
              <a:rPr lang="en-US" dirty="0"/>
              <a:t>At ease with </a:t>
            </a:r>
            <a:r>
              <a:rPr lang="en-US" b="1" dirty="0">
                <a:solidFill>
                  <a:schemeClr val="bg1"/>
                </a:solidFill>
              </a:rPr>
              <a:t>adopting ideas from outside the organization</a:t>
            </a:r>
            <a:r>
              <a:rPr lang="en-US" dirty="0">
                <a:solidFill>
                  <a:schemeClr val="bg1"/>
                </a:solidFill>
              </a:rPr>
              <a:t> </a:t>
            </a:r>
            <a:r>
              <a:rPr lang="en-US" dirty="0"/>
              <a:t>through acquisitions or through mid-career hires.</a:t>
            </a:r>
            <a:r>
              <a:rPr lang="en-CA" dirty="0"/>
              <a:t> </a:t>
            </a:r>
          </a:p>
        </p:txBody>
      </p:sp>
      <p:sp>
        <p:nvSpPr>
          <p:cNvPr id="4" name="Slide Number Placeholder 3"/>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85642946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Google’s contribution to a ‘model for the management of innovation’</a:t>
            </a:r>
          </a:p>
        </p:txBody>
      </p:sp>
      <p:sp>
        <p:nvSpPr>
          <p:cNvPr id="4" name="Text Placeholder 3"/>
          <p:cNvSpPr>
            <a:spLocks noGrp="1"/>
          </p:cNvSpPr>
          <p:nvPr>
            <p:ph type="body" sz="half" idx="2"/>
          </p:nvPr>
        </p:nvSpPr>
        <p:spPr>
          <a:xfrm>
            <a:off x="680322" y="2336873"/>
            <a:ext cx="3002215" cy="3599315"/>
          </a:xfrm>
        </p:spPr>
        <p:txBody>
          <a:bodyPr>
            <a:normAutofit/>
          </a:bodyPr>
          <a:lstStyle/>
          <a:p>
            <a:r>
              <a:rPr lang="en-CA" dirty="0"/>
              <a:t>Google’s approach to the management of innovation has contributed to the development of CIO’s model.</a:t>
            </a:r>
          </a:p>
          <a:p>
            <a:r>
              <a:rPr lang="en-CA" dirty="0"/>
              <a:t>For a company to be successful it should have a set of policies and management practices which encourage innovation.</a:t>
            </a:r>
          </a:p>
          <a:p>
            <a:r>
              <a:rPr lang="en-CA" dirty="0"/>
              <a:t>While the roles of senior management and the Board are important, it is the CEO who sets the tone and call the shots. </a:t>
            </a:r>
          </a:p>
        </p:txBody>
      </p:sp>
      <p:sp>
        <p:nvSpPr>
          <p:cNvPr id="5" name="Slide Number Placeholder 4"/>
          <p:cNvSpPr>
            <a:spLocks noGrp="1"/>
          </p:cNvSpPr>
          <p:nvPr>
            <p:ph type="sldNum" sz="quarter" idx="12"/>
          </p:nvPr>
        </p:nvSpPr>
        <p:spPr/>
        <p:txBody>
          <a:bodyPr/>
          <a:lstStyle/>
          <a:p>
            <a:fld id="{6D22F896-40B5-4ADD-8801-0D06FADFA095}" type="slidenum">
              <a:rPr lang="en-US" smtClean="0"/>
              <a:t>25</a:t>
            </a:fld>
            <a:endParaRPr lang="en-US" dirty="0"/>
          </a:p>
        </p:txBody>
      </p:sp>
      <p:graphicFrame>
        <p:nvGraphicFramePr>
          <p:cNvPr id="6" name="Picture Placeholder 5"/>
          <p:cNvGraphicFramePr>
            <a:graphicFrameLocks noGrp="1"/>
          </p:cNvGraphicFramePr>
          <p:nvPr>
            <p:ph type="pic" idx="1"/>
            <p:extLst>
              <p:ext uri="{D42A27DB-BD31-4B8C-83A1-F6EECF244321}">
                <p14:modId xmlns:p14="http://schemas.microsoft.com/office/powerpoint/2010/main" val="1105275121"/>
              </p:ext>
            </p:extLst>
          </p:nvPr>
        </p:nvGraphicFramePr>
        <p:xfrm>
          <a:off x="4014789" y="2336800"/>
          <a:ext cx="7586662"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9831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Companies reviewed most recently</a:t>
            </a:r>
          </a:p>
        </p:txBody>
      </p:sp>
      <p:sp>
        <p:nvSpPr>
          <p:cNvPr id="3" name="Content Placeholder 2"/>
          <p:cNvSpPr>
            <a:spLocks noGrp="1"/>
          </p:cNvSpPr>
          <p:nvPr>
            <p:ph sz="half" idx="1"/>
          </p:nvPr>
        </p:nvSpPr>
        <p:spPr/>
        <p:txBody>
          <a:bodyPr>
            <a:normAutofit fontScale="92500" lnSpcReduction="20000"/>
          </a:bodyPr>
          <a:lstStyle/>
          <a:p>
            <a:r>
              <a:rPr lang="en-CA" dirty="0"/>
              <a:t>CIO reports; provide insight into management of innovation and background information for investors</a:t>
            </a:r>
          </a:p>
          <a:p>
            <a:pPr lvl="1"/>
            <a:r>
              <a:rPr lang="en-CA" dirty="0"/>
              <a:t>Starbucks</a:t>
            </a:r>
          </a:p>
          <a:p>
            <a:pPr lvl="1"/>
            <a:r>
              <a:rPr lang="en-CA" dirty="0"/>
              <a:t>P&amp;G </a:t>
            </a:r>
          </a:p>
          <a:p>
            <a:pPr lvl="1"/>
            <a:r>
              <a:rPr lang="en-CA" dirty="0"/>
              <a:t>GE</a:t>
            </a:r>
          </a:p>
          <a:p>
            <a:pPr lvl="1"/>
            <a:r>
              <a:rPr lang="en-CA" dirty="0"/>
              <a:t>DSM</a:t>
            </a:r>
          </a:p>
          <a:p>
            <a:pPr lvl="1"/>
            <a:r>
              <a:rPr lang="en-CA" dirty="0"/>
              <a:t>Deere &amp; Co.</a:t>
            </a:r>
          </a:p>
          <a:p>
            <a:endParaRPr lang="en-CA" dirty="0"/>
          </a:p>
          <a:p>
            <a:r>
              <a:rPr lang="en-CA" dirty="0"/>
              <a:t>http://www.corporateinnovationonline.com</a:t>
            </a:r>
          </a:p>
        </p:txBody>
      </p:sp>
      <p:sp>
        <p:nvSpPr>
          <p:cNvPr id="4" name="Content Placeholder 3"/>
          <p:cNvSpPr>
            <a:spLocks noGrp="1"/>
          </p:cNvSpPr>
          <p:nvPr>
            <p:ph sz="half" idx="2"/>
          </p:nvPr>
        </p:nvSpPr>
        <p:spPr>
          <a:xfrm>
            <a:off x="6606472" y="2336873"/>
            <a:ext cx="4700058" cy="3599316"/>
          </a:xfrm>
        </p:spPr>
        <p:txBody>
          <a:bodyPr>
            <a:normAutofit fontScale="92500" lnSpcReduction="20000"/>
          </a:bodyPr>
          <a:lstStyle/>
          <a:p>
            <a:r>
              <a:rPr lang="en-CA" dirty="0"/>
              <a:t>Amazon</a:t>
            </a:r>
          </a:p>
          <a:p>
            <a:r>
              <a:rPr lang="en-CA" dirty="0"/>
              <a:t>Massey-Ferguson Ltd.</a:t>
            </a:r>
          </a:p>
          <a:p>
            <a:r>
              <a:rPr lang="en-CA" dirty="0"/>
              <a:t>Glencore (Xstrata)</a:t>
            </a:r>
          </a:p>
          <a:p>
            <a:r>
              <a:rPr lang="en-CA" dirty="0"/>
              <a:t>HP</a:t>
            </a:r>
          </a:p>
          <a:p>
            <a:r>
              <a:rPr lang="en-CA" dirty="0"/>
              <a:t>Koch Industries Ltd.</a:t>
            </a:r>
          </a:p>
          <a:p>
            <a:r>
              <a:rPr lang="en-CA" dirty="0"/>
              <a:t>Blackberry (when it was RIM)</a:t>
            </a:r>
          </a:p>
          <a:p>
            <a:r>
              <a:rPr lang="en-CA" dirty="0"/>
              <a:t>Apple versus RIM</a:t>
            </a:r>
          </a:p>
          <a:p>
            <a:endParaRPr lang="en-CA" dirty="0"/>
          </a:p>
        </p:txBody>
      </p:sp>
      <p:sp>
        <p:nvSpPr>
          <p:cNvPr id="5" name="Slide Number Placeholder 4"/>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4175412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End</a:t>
            </a:r>
          </a:p>
        </p:txBody>
      </p:sp>
      <p:sp>
        <p:nvSpPr>
          <p:cNvPr id="3" name="Slide Number Placeholder 2"/>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325135152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AC1F3-8876-4F9D-A603-5B68958EFE14}"/>
              </a:ext>
            </a:extLst>
          </p:cNvPr>
          <p:cNvSpPr>
            <a:spLocks noGrp="1"/>
          </p:cNvSpPr>
          <p:nvPr>
            <p:ph type="title"/>
          </p:nvPr>
        </p:nvSpPr>
        <p:spPr/>
        <p:txBody>
          <a:bodyPr>
            <a:normAutofit/>
          </a:bodyPr>
          <a:lstStyle/>
          <a:p>
            <a:r>
              <a:rPr lang="en-CA" dirty="0">
                <a:latin typeface="Times New Roman" panose="02020603050405020304" pitchFamily="18" charset="0"/>
                <a:cs typeface="Times New Roman" panose="02020603050405020304" pitchFamily="18" charset="0"/>
              </a:rPr>
              <a:t>Overview </a:t>
            </a:r>
            <a:br>
              <a:rPr lang="en-CA"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More than ‘a combination of strategy, culture and an emphasis on hiring excellence’</a:t>
            </a:r>
          </a:p>
        </p:txBody>
      </p:sp>
      <p:sp>
        <p:nvSpPr>
          <p:cNvPr id="3" name="Content Placeholder 2">
            <a:extLst>
              <a:ext uri="{FF2B5EF4-FFF2-40B4-BE49-F238E27FC236}">
                <a16:creationId xmlns:a16="http://schemas.microsoft.com/office/drawing/2014/main" id="{EF4EEFD0-F8AC-417C-A5B8-A0085CE3A701}"/>
              </a:ext>
            </a:extLst>
          </p:cNvPr>
          <p:cNvSpPr>
            <a:spLocks noGrp="1"/>
          </p:cNvSpPr>
          <p:nvPr>
            <p:ph idx="1"/>
          </p:nvPr>
        </p:nvSpPr>
        <p:spPr>
          <a:xfrm>
            <a:off x="172528" y="2336872"/>
            <a:ext cx="11711077" cy="4115685"/>
          </a:xfrm>
        </p:spPr>
        <p:txBody>
          <a:bodyPr>
            <a:normAutofit/>
          </a:bodyPr>
          <a:lstStyle/>
          <a:p>
            <a:pPr marL="0" indent="0">
              <a:buNone/>
            </a:pPr>
            <a:r>
              <a:rPr lang="en-CA" dirty="0">
                <a:latin typeface="Times New Roman" panose="02020603050405020304" pitchFamily="18" charset="0"/>
                <a:cs typeface="Times New Roman" panose="02020603050405020304" pitchFamily="18" charset="0"/>
              </a:rPr>
              <a:t>In many respects Google’s policies and practices are on a ‘continuum’ of development of management techniques which began decades ago. In that sense, there are no surprises. </a:t>
            </a:r>
          </a:p>
          <a:p>
            <a:pPr marL="0" indent="0">
              <a:buNone/>
            </a:pPr>
            <a:endParaRPr lang="en-CA" dirty="0">
              <a:latin typeface="Times New Roman" panose="02020603050405020304" pitchFamily="18" charset="0"/>
              <a:cs typeface="Times New Roman" panose="02020603050405020304" pitchFamily="18" charset="0"/>
            </a:endParaRPr>
          </a:p>
          <a:p>
            <a:pPr marL="0" indent="0">
              <a:buNone/>
            </a:pPr>
            <a:r>
              <a:rPr lang="en-CA" dirty="0">
                <a:latin typeface="Times New Roman" panose="02020603050405020304" pitchFamily="18" charset="0"/>
                <a:cs typeface="Times New Roman" panose="02020603050405020304" pitchFamily="18" charset="0"/>
              </a:rPr>
              <a:t>On the other hand, Google’s concepts are facilitated by technologies which encourage, or more to the point, demand social interaction, transparency and openness. </a:t>
            </a:r>
          </a:p>
          <a:p>
            <a:pPr marL="0" indent="0">
              <a:buNone/>
            </a:pPr>
            <a:endParaRPr lang="en-CA" dirty="0">
              <a:latin typeface="Times New Roman" panose="02020603050405020304" pitchFamily="18" charset="0"/>
              <a:cs typeface="Times New Roman" panose="02020603050405020304" pitchFamily="18" charset="0"/>
            </a:endParaRPr>
          </a:p>
          <a:p>
            <a:pPr marL="0" indent="0">
              <a:buNone/>
            </a:pPr>
            <a:r>
              <a:rPr lang="en-CA" dirty="0">
                <a:latin typeface="Times New Roman" panose="02020603050405020304" pitchFamily="18" charset="0"/>
                <a:cs typeface="Times New Roman" panose="02020603050405020304" pitchFamily="18" charset="0"/>
              </a:rPr>
              <a:t>These technologies did not exist decades ago. The concepts are not new. The means of bringing them about are. Speed, quick responsiveness, openness, transparency, communication, humour, smart hiring, deliberate diversions, all make the difference. Not just one practice but all working towards the same objective; innovation.</a:t>
            </a:r>
          </a:p>
        </p:txBody>
      </p:sp>
      <p:sp>
        <p:nvSpPr>
          <p:cNvPr id="4" name="Slide Number Placeholder 3">
            <a:extLst>
              <a:ext uri="{FF2B5EF4-FFF2-40B4-BE49-F238E27FC236}">
                <a16:creationId xmlns:a16="http://schemas.microsoft.com/office/drawing/2014/main" id="{49B6666B-1C31-4FF6-9594-92968EAFD849}"/>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78667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FB2A6-C43A-45F2-A532-143C52170DCD}"/>
              </a:ext>
            </a:extLst>
          </p:cNvPr>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Overview </a:t>
            </a:r>
            <a:br>
              <a:rPr lang="en-CA"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Establishing a culture was uppermost in the minds of the founders</a:t>
            </a:r>
          </a:p>
        </p:txBody>
      </p:sp>
      <p:sp>
        <p:nvSpPr>
          <p:cNvPr id="3" name="Content Placeholder 2">
            <a:extLst>
              <a:ext uri="{FF2B5EF4-FFF2-40B4-BE49-F238E27FC236}">
                <a16:creationId xmlns:a16="http://schemas.microsoft.com/office/drawing/2014/main" id="{A79CE9C2-EF6D-47B6-8E7A-708FB399F1A3}"/>
              </a:ext>
            </a:extLst>
          </p:cNvPr>
          <p:cNvSpPr>
            <a:spLocks noGrp="1"/>
          </p:cNvSpPr>
          <p:nvPr>
            <p:ph idx="1"/>
          </p:nvPr>
        </p:nvSpPr>
        <p:spPr>
          <a:xfrm>
            <a:off x="231228" y="2336872"/>
            <a:ext cx="11529847" cy="4184697"/>
          </a:xfrm>
        </p:spPr>
        <p:txBody>
          <a:bodyPr>
            <a:normAutofit fontScale="92500" lnSpcReduction="20000"/>
          </a:bodyPr>
          <a:lstStyle/>
          <a:p>
            <a:pPr marL="0" indent="0">
              <a:buNone/>
            </a:pPr>
            <a:r>
              <a:rPr lang="en-CA" dirty="0">
                <a:latin typeface="Times New Roman" panose="02020603050405020304" pitchFamily="18" charset="0"/>
                <a:cs typeface="Times New Roman" panose="02020603050405020304" pitchFamily="18" charset="0"/>
              </a:rPr>
              <a:t>The idea of the founders was that the company was not about ‘maximizing the short-term value and marketability of their stock’. Rather, the belief was and is, that the culture of the founders would encourage the brightest individuals to join and that their talents would be ‘instrumental to long-term success’. Bright people, the ‘smart creatives’, could adjust for problems and changing circumstances as they arose.</a:t>
            </a:r>
          </a:p>
          <a:p>
            <a:pPr marL="0" indent="0">
              <a:buNone/>
            </a:pPr>
            <a:r>
              <a:rPr lang="en-CA" dirty="0">
                <a:latin typeface="Times New Roman" panose="02020603050405020304" pitchFamily="18" charset="0"/>
                <a:cs typeface="Times New Roman" panose="02020603050405020304" pitchFamily="18" charset="0"/>
              </a:rPr>
              <a:t> </a:t>
            </a:r>
          </a:p>
          <a:p>
            <a:pPr marL="0" indent="0">
              <a:buNone/>
            </a:pPr>
            <a:r>
              <a:rPr lang="en-CA" dirty="0">
                <a:latin typeface="Times New Roman" panose="02020603050405020304" pitchFamily="18" charset="0"/>
                <a:cs typeface="Times New Roman" panose="02020603050405020304" pitchFamily="18" charset="0"/>
              </a:rPr>
              <a:t>The authors make a very strong point that when the founders started the company ‘culture’ was the most important attribute to establish – .e. from the outset. A stagnant, overly “corporate culture” was viewed as ‘anathema’ to the average smart creative. The founders wanted to run a company where ‘everyone gets a say’ and by so doing establish the right culture, which almost in itself would attract like-minded people. </a:t>
            </a:r>
          </a:p>
          <a:p>
            <a:pPr marL="0" indent="0">
              <a:buNone/>
            </a:pPr>
            <a:endParaRPr lang="en-CA" dirty="0">
              <a:latin typeface="Times New Roman" panose="02020603050405020304" pitchFamily="18" charset="0"/>
              <a:cs typeface="Times New Roman" panose="02020603050405020304" pitchFamily="18" charset="0"/>
            </a:endParaRPr>
          </a:p>
          <a:p>
            <a:pPr marL="0" indent="0">
              <a:buNone/>
            </a:pPr>
            <a:r>
              <a:rPr lang="en-CA" dirty="0">
                <a:latin typeface="Times New Roman" panose="02020603050405020304" pitchFamily="18" charset="0"/>
                <a:cs typeface="Times New Roman" panose="02020603050405020304" pitchFamily="18" charset="0"/>
              </a:rPr>
              <a:t>CIO’s research strongly supports the notion of the importance of an  early establishment of culture within an organization. Google has done this and, by all accounts, continues to emphasize culture’s importance. </a:t>
            </a:r>
          </a:p>
          <a:p>
            <a:endParaRPr lang="en-CA" dirty="0"/>
          </a:p>
        </p:txBody>
      </p:sp>
      <p:sp>
        <p:nvSpPr>
          <p:cNvPr id="4" name="Slide Number Placeholder 3">
            <a:extLst>
              <a:ext uri="{FF2B5EF4-FFF2-40B4-BE49-F238E27FC236}">
                <a16:creationId xmlns:a16="http://schemas.microsoft.com/office/drawing/2014/main" id="{44812E75-2D95-40D4-B2F0-CDA1C0811D42}"/>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0202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Times New Roman" panose="02020603050405020304" pitchFamily="18" charset="0"/>
                <a:cs typeface="Times New Roman" panose="02020603050405020304" pitchFamily="18" charset="0"/>
              </a:rPr>
              <a:t>Overview</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What you might discover by viewing this presentation!</a:t>
            </a:r>
          </a:p>
        </p:txBody>
      </p:sp>
      <p:sp>
        <p:nvSpPr>
          <p:cNvPr id="3" name="Content Placeholder 2"/>
          <p:cNvSpPr>
            <a:spLocks noGrp="1"/>
          </p:cNvSpPr>
          <p:nvPr>
            <p:ph idx="1"/>
          </p:nvPr>
        </p:nvSpPr>
        <p:spPr>
          <a:xfrm>
            <a:off x="491701" y="2863284"/>
            <a:ext cx="10573407" cy="4321102"/>
          </a:xfrm>
        </p:spPr>
        <p:txBody>
          <a:bodyPr>
            <a:normAutofit/>
          </a:bodyPr>
          <a:lstStyle/>
          <a:p>
            <a:pPr marL="457200" indent="-457200">
              <a:buFont typeface="+mj-lt"/>
              <a:buAutoNum type="arabicPeriod"/>
            </a:pPr>
            <a:r>
              <a:rPr lang="en-CA" sz="2000" dirty="0">
                <a:latin typeface="Times New Roman" panose="02020603050405020304" pitchFamily="18" charset="0"/>
                <a:cs typeface="Times New Roman" panose="02020603050405020304" pitchFamily="18" charset="0"/>
              </a:rPr>
              <a:t>How innovation is managed at Google. It is </a:t>
            </a:r>
            <a:r>
              <a:rPr lang="en-CA" sz="2000" i="1" dirty="0">
                <a:latin typeface="Times New Roman" panose="02020603050405020304" pitchFamily="18" charset="0"/>
                <a:cs typeface="Times New Roman" panose="02020603050405020304" pitchFamily="18" charset="0"/>
              </a:rPr>
              <a:t>managed</a:t>
            </a:r>
            <a:r>
              <a:rPr lang="en-CA" sz="2000" dirty="0">
                <a:latin typeface="Times New Roman" panose="02020603050405020304" pitchFamily="18" charset="0"/>
                <a:cs typeface="Times New Roman" panose="02020603050405020304" pitchFamily="18" charset="0"/>
              </a:rPr>
              <a:t>!</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 Organization arrangements</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 Google’s policies and management practices which encourage innovativeness</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 Strategic planning and its purpose</a:t>
            </a:r>
            <a:br>
              <a:rPr lang="en-CA" sz="2000" dirty="0">
                <a:latin typeface="Times New Roman" panose="02020603050405020304" pitchFamily="18" charset="0"/>
                <a:cs typeface="Times New Roman" panose="02020603050405020304" pitchFamily="18" charset="0"/>
              </a:rPr>
            </a:br>
            <a:br>
              <a:rPr lang="en-CA" sz="2000" dirty="0">
                <a:latin typeface="Times New Roman" panose="02020603050405020304" pitchFamily="18" charset="0"/>
                <a:cs typeface="Times New Roman" panose="02020603050405020304" pitchFamily="18" charset="0"/>
              </a:rPr>
            </a:br>
            <a:endParaRPr lang="en-CA"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CA" sz="2000" dirty="0">
                <a:latin typeface="Times New Roman" panose="02020603050405020304" pitchFamily="18" charset="0"/>
                <a:cs typeface="Times New Roman" panose="02020603050405020304" pitchFamily="18" charset="0"/>
              </a:rPr>
              <a:t>The early development of a model for the management of innovation which could be applied to your own organization</a:t>
            </a:r>
          </a:p>
          <a:p>
            <a:pPr marL="0" indent="0">
              <a:buNone/>
            </a:pPr>
            <a:br>
              <a:rPr lang="en-CA" dirty="0"/>
            </a:br>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45147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Times New Roman" panose="02020603050405020304" pitchFamily="18" charset="0"/>
                <a:cs typeface="Times New Roman" panose="02020603050405020304" pitchFamily="18" charset="0"/>
              </a:rPr>
              <a:t>Overview</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Quick summary of what makes for innovation management at Google.</a:t>
            </a:r>
          </a:p>
        </p:txBody>
      </p:sp>
      <p:sp>
        <p:nvSpPr>
          <p:cNvPr id="3" name="Content Placeholder 2"/>
          <p:cNvSpPr>
            <a:spLocks noGrp="1"/>
          </p:cNvSpPr>
          <p:nvPr>
            <p:ph idx="1"/>
          </p:nvPr>
        </p:nvSpPr>
        <p:spPr>
          <a:xfrm>
            <a:off x="680321" y="2610142"/>
            <a:ext cx="10416351" cy="3599316"/>
          </a:xfrm>
        </p:spPr>
        <p:txBody>
          <a:bodyPr/>
          <a:lstStyle/>
          <a:p>
            <a:r>
              <a:rPr lang="en-CA" dirty="0">
                <a:latin typeface="Times New Roman" panose="02020603050405020304" pitchFamily="18" charset="0"/>
                <a:cs typeface="Times New Roman" panose="02020603050405020304" pitchFamily="18" charset="0"/>
              </a:rPr>
              <a:t>Old management ideas but brought up to date – even futuristic in their application</a:t>
            </a:r>
          </a:p>
          <a:p>
            <a:r>
              <a:rPr lang="en-CA" dirty="0">
                <a:latin typeface="Times New Roman" panose="02020603050405020304" pitchFamily="18" charset="0"/>
                <a:cs typeface="Times New Roman" panose="02020603050405020304" pitchFamily="18" charset="0"/>
              </a:rPr>
              <a:t>Extreme openness and transparency</a:t>
            </a:r>
          </a:p>
          <a:p>
            <a:r>
              <a:rPr lang="en-CA" dirty="0">
                <a:latin typeface="Times New Roman" panose="02020603050405020304" pitchFamily="18" charset="0"/>
                <a:cs typeface="Times New Roman" panose="02020603050405020304" pitchFamily="18" charset="0"/>
              </a:rPr>
              <a:t>Optimal use of new technologies </a:t>
            </a:r>
          </a:p>
          <a:p>
            <a:r>
              <a:rPr lang="en-CA" dirty="0">
                <a:latin typeface="Times New Roman" panose="02020603050405020304" pitchFamily="18" charset="0"/>
                <a:cs typeface="Times New Roman" panose="02020603050405020304" pitchFamily="18" charset="0"/>
              </a:rPr>
              <a:t>Communications facilitated by technology</a:t>
            </a:r>
          </a:p>
          <a:p>
            <a:r>
              <a:rPr lang="en-CA" dirty="0">
                <a:latin typeface="Times New Roman" panose="02020603050405020304" pitchFamily="18" charset="0"/>
                <a:cs typeface="Times New Roman" panose="02020603050405020304" pitchFamily="18" charset="0"/>
              </a:rPr>
              <a:t>Pasteur’s model at the center of Google thinking</a:t>
            </a:r>
            <a:br>
              <a:rPr lang="en-CA" dirty="0"/>
            </a:br>
            <a:br>
              <a:rPr lang="en-CA" dirty="0"/>
            </a:br>
            <a:r>
              <a:rPr lang="en-CA" dirty="0">
                <a:solidFill>
                  <a:schemeClr val="bg1"/>
                </a:solidFill>
                <a:latin typeface="Rosewood Std Regular" panose="04090804040204020202" pitchFamily="82" charset="0"/>
              </a:rPr>
              <a:t>Very</a:t>
            </a:r>
            <a:r>
              <a:rPr lang="en-CA" dirty="0">
                <a:solidFill>
                  <a:schemeClr val="bg1"/>
                </a:solidFill>
              </a:rPr>
              <a:t> </a:t>
            </a:r>
            <a:r>
              <a:rPr lang="en-CA" dirty="0">
                <a:solidFill>
                  <a:schemeClr val="bg1"/>
                </a:solidFill>
                <a:latin typeface="French Script MT" panose="03020402040607040605" pitchFamily="66" charset="0"/>
              </a:rPr>
              <a:t>different</a:t>
            </a:r>
            <a:r>
              <a:rPr lang="en-CA" dirty="0">
                <a:solidFill>
                  <a:schemeClr val="bg1"/>
                </a:solidFill>
              </a:rPr>
              <a:t> </a:t>
            </a:r>
            <a:r>
              <a:rPr lang="en-CA" dirty="0">
                <a:solidFill>
                  <a:schemeClr val="bg1"/>
                </a:solidFill>
                <a:latin typeface="AR BERKLEY" panose="02000000000000000000" pitchFamily="2" charset="0"/>
              </a:rPr>
              <a:t>than</a:t>
            </a:r>
            <a:r>
              <a:rPr lang="en-CA" dirty="0">
                <a:solidFill>
                  <a:schemeClr val="bg1"/>
                </a:solidFill>
              </a:rPr>
              <a:t> </a:t>
            </a:r>
            <a:r>
              <a:rPr lang="en-CA" dirty="0">
                <a:solidFill>
                  <a:schemeClr val="bg1"/>
                </a:solidFill>
                <a:latin typeface="MS Gothic" panose="020B0609070205080204" pitchFamily="49" charset="-128"/>
                <a:ea typeface="MS Gothic" panose="020B0609070205080204" pitchFamily="49" charset="-128"/>
                <a:cs typeface="Verdana" panose="020B0604030504040204" pitchFamily="34" charset="0"/>
              </a:rPr>
              <a:t>most</a:t>
            </a:r>
            <a:r>
              <a:rPr lang="en-CA" dirty="0">
                <a:solidFill>
                  <a:schemeClr val="bg1"/>
                </a:solidFill>
              </a:rPr>
              <a:t> </a:t>
            </a:r>
            <a:r>
              <a:rPr lang="en-CA" dirty="0">
                <a:solidFill>
                  <a:schemeClr val="bg1"/>
                </a:solidFill>
                <a:latin typeface="Arial Black" panose="020B0A04020102020204" pitchFamily="34" charset="0"/>
              </a:rPr>
              <a:t>corporations</a:t>
            </a:r>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475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47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Founders’ vision for Google</a:t>
            </a:r>
          </a:p>
        </p:txBody>
      </p:sp>
      <p:sp>
        <p:nvSpPr>
          <p:cNvPr id="3" name="Content Placeholder 2"/>
          <p:cNvSpPr>
            <a:spLocks noGrp="1"/>
          </p:cNvSpPr>
          <p:nvPr>
            <p:ph idx="1"/>
          </p:nvPr>
        </p:nvSpPr>
        <p:spPr>
          <a:xfrm>
            <a:off x="680320" y="2336872"/>
            <a:ext cx="11059735" cy="4323419"/>
          </a:xfrm>
        </p:spPr>
        <p:txBody>
          <a:bodyPr>
            <a:normAutofit/>
          </a:bodyPr>
          <a:lstStyle/>
          <a:p>
            <a:r>
              <a:rPr lang="en-CA" dirty="0">
                <a:latin typeface="Times New Roman" panose="02020603050405020304" pitchFamily="18" charset="0"/>
                <a:cs typeface="Times New Roman" panose="02020603050405020304" pitchFamily="18" charset="0"/>
              </a:rPr>
              <a:t>Set out to establish a company which was to be similar to a university</a:t>
            </a:r>
          </a:p>
          <a:p>
            <a:r>
              <a:rPr lang="en-CA" dirty="0">
                <a:latin typeface="Times New Roman" panose="02020603050405020304" pitchFamily="18" charset="0"/>
                <a:cs typeface="Times New Roman" panose="02020603050405020304" pitchFamily="18" charset="0"/>
              </a:rPr>
              <a:t>Google works because of a combination of strategy, culture and hiring excellence</a:t>
            </a:r>
          </a:p>
          <a:p>
            <a:r>
              <a:rPr lang="en-CA" dirty="0">
                <a:latin typeface="Times New Roman" panose="02020603050405020304" pitchFamily="18" charset="0"/>
                <a:cs typeface="Times New Roman" panose="02020603050405020304" pitchFamily="18" charset="0"/>
              </a:rPr>
              <a:t>Hire the ‘smart creative’ and problems will be solved; allows an individual and corporate bias for action</a:t>
            </a:r>
          </a:p>
          <a:p>
            <a:r>
              <a:rPr lang="en-CA" dirty="0">
                <a:latin typeface="Times New Roman" panose="02020603050405020304" pitchFamily="18" charset="0"/>
                <a:cs typeface="Times New Roman" panose="02020603050405020304" pitchFamily="18" charset="0"/>
              </a:rPr>
              <a:t>Culture is the ‘rails’ of the organization and its ‘basis for everything’</a:t>
            </a:r>
          </a:p>
          <a:p>
            <a:r>
              <a:rPr lang="en-CA" dirty="0">
                <a:latin typeface="Times New Roman" panose="02020603050405020304" pitchFamily="18" charset="0"/>
                <a:cs typeface="Times New Roman" panose="02020603050405020304" pitchFamily="18" charset="0"/>
              </a:rPr>
              <a:t>The company was not about ‘maximizing the short-term value and marketability of their stock’</a:t>
            </a:r>
          </a:p>
          <a:p>
            <a:r>
              <a:rPr lang="en-CA" dirty="0">
                <a:latin typeface="Times New Roman" panose="02020603050405020304" pitchFamily="18" charset="0"/>
                <a:cs typeface="Times New Roman" panose="02020603050405020304" pitchFamily="18" charset="0"/>
              </a:rPr>
              <a:t>Invoking ‘Pasteur’s Model’ says a lot about where ‘Googlers’ want to work – see next slide</a:t>
            </a:r>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710151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1906-07B5-442A-8075-ECCCC0446C7E}"/>
              </a:ext>
            </a:extLst>
          </p:cNvPr>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Pasteur’s quadrant</a:t>
            </a:r>
          </a:p>
        </p:txBody>
      </p:sp>
      <p:sp>
        <p:nvSpPr>
          <p:cNvPr id="4" name="Slide Number Placeholder 3">
            <a:extLst>
              <a:ext uri="{FF2B5EF4-FFF2-40B4-BE49-F238E27FC236}">
                <a16:creationId xmlns:a16="http://schemas.microsoft.com/office/drawing/2014/main" id="{35CEF460-01DF-40F8-A951-47FE45F6FC19}"/>
              </a:ext>
            </a:extLst>
          </p:cNvPr>
          <p:cNvSpPr>
            <a:spLocks noGrp="1"/>
          </p:cNvSpPr>
          <p:nvPr>
            <p:ph type="sldNum" sz="quarter" idx="12"/>
          </p:nvPr>
        </p:nvSpPr>
        <p:spPr/>
        <p:txBody>
          <a:bodyPr/>
          <a:lstStyle/>
          <a:p>
            <a:fld id="{6D22F896-40B5-4ADD-8801-0D06FADFA095}" type="slidenum">
              <a:rPr lang="en-US" smtClean="0"/>
              <a:t>8</a:t>
            </a:fld>
            <a:endParaRPr lang="en-US" dirty="0"/>
          </a:p>
        </p:txBody>
      </p:sp>
      <p:pic>
        <p:nvPicPr>
          <p:cNvPr id="9" name="Content Placeholder 8" descr="A screenshot of a newspaper&#10;&#10;Description generated with very high confidence">
            <a:extLst>
              <a:ext uri="{FF2B5EF4-FFF2-40B4-BE49-F238E27FC236}">
                <a16:creationId xmlns:a16="http://schemas.microsoft.com/office/drawing/2014/main" id="{ED92CAF2-D002-4168-9FD7-3C908371CBD5}"/>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6096000" y="2383816"/>
            <a:ext cx="5232601" cy="3789130"/>
          </a:xfrm>
        </p:spPr>
      </p:pic>
      <p:sp>
        <p:nvSpPr>
          <p:cNvPr id="12" name="Rectangle 11">
            <a:extLst>
              <a:ext uri="{FF2B5EF4-FFF2-40B4-BE49-F238E27FC236}">
                <a16:creationId xmlns:a16="http://schemas.microsoft.com/office/drawing/2014/main" id="{C937CA50-1A1D-47FA-BD94-90CDF321C189}"/>
              </a:ext>
            </a:extLst>
          </p:cNvPr>
          <p:cNvSpPr/>
          <p:nvPr/>
        </p:nvSpPr>
        <p:spPr>
          <a:xfrm>
            <a:off x="772733" y="2598003"/>
            <a:ext cx="4507606" cy="2677656"/>
          </a:xfrm>
          <a:prstGeom prst="rect">
            <a:avLst/>
          </a:prstGeom>
        </p:spPr>
        <p:txBody>
          <a:bodyPr wrap="square">
            <a:spAutoFit/>
          </a:bodyPr>
          <a:lstStyle/>
          <a:p>
            <a:r>
              <a:rPr lang="en-CA" sz="2800" baseline="30000" dirty="0">
                <a:latin typeface="Times New Roman" panose="02020603050405020304" pitchFamily="18" charset="0"/>
                <a:cs typeface="Times New Roman" panose="02020603050405020304" pitchFamily="18" charset="0"/>
              </a:rPr>
              <a:t>Pasteur's quadrant is a label given to a class of scientific research methods that both seek fundamental understanding of scientific problems, and, at the same time, seek to be eventually beneficial to society. Louis Pasteur's research is thought to exemplify this type of method, which bridges the gap between "basic“ and "applied" research. Courtesy Wikipedia.</a:t>
            </a:r>
          </a:p>
        </p:txBody>
      </p:sp>
    </p:spTree>
    <p:extLst>
      <p:ext uri="{BB962C8B-B14F-4D97-AF65-F5344CB8AC3E}">
        <p14:creationId xmlns:p14="http://schemas.microsoft.com/office/powerpoint/2010/main" val="198539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Google’s management of innovation</a:t>
            </a:r>
            <a:br>
              <a:rPr lang="en-CA"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Organization @ Google</a:t>
            </a:r>
          </a:p>
        </p:txBody>
      </p:sp>
      <p:sp>
        <p:nvSpPr>
          <p:cNvPr id="3" name="Content Placeholder 2"/>
          <p:cNvSpPr>
            <a:spLocks noGrp="1"/>
          </p:cNvSpPr>
          <p:nvPr>
            <p:ph idx="1"/>
          </p:nvPr>
        </p:nvSpPr>
        <p:spPr>
          <a:xfrm>
            <a:off x="680321" y="2336873"/>
            <a:ext cx="9613861" cy="3781294"/>
          </a:xfrm>
        </p:spPr>
        <p:txBody>
          <a:bodyPr>
            <a:normAutofit/>
          </a:bodyPr>
          <a:lstStyle/>
          <a:p>
            <a:r>
              <a:rPr lang="en-CA" sz="2000" dirty="0">
                <a:latin typeface="Times New Roman" panose="02020603050405020304" pitchFamily="18" charset="0"/>
                <a:cs typeface="Times New Roman" panose="02020603050405020304" pitchFamily="18" charset="0"/>
              </a:rPr>
              <a:t>Applying the ‘rule of seven’ – to avoid micromanagement</a:t>
            </a:r>
          </a:p>
          <a:p>
            <a:r>
              <a:rPr lang="en-CA" sz="2000" dirty="0">
                <a:latin typeface="Times New Roman" panose="02020603050405020304" pitchFamily="18" charset="0"/>
                <a:cs typeface="Times New Roman" panose="02020603050405020304" pitchFamily="18" charset="0"/>
              </a:rPr>
              <a:t>A flat organization – facilitated by communications via technology</a:t>
            </a:r>
          </a:p>
          <a:p>
            <a:r>
              <a:rPr lang="en-CA" sz="2000" dirty="0">
                <a:latin typeface="Times New Roman" panose="02020603050405020304" pitchFamily="18" charset="0"/>
                <a:cs typeface="Times New Roman" panose="02020603050405020304" pitchFamily="18" charset="0"/>
              </a:rPr>
              <a:t>Functional organization – to avoid the creation of ‘silos’</a:t>
            </a:r>
          </a:p>
          <a:p>
            <a:r>
              <a:rPr lang="en-CA" sz="2000" dirty="0">
                <a:latin typeface="Times New Roman" panose="02020603050405020304" pitchFamily="18" charset="0"/>
                <a:cs typeface="Times New Roman" panose="02020603050405020304" pitchFamily="18" charset="0"/>
              </a:rPr>
              <a:t>Physical (office layout) arrangements – to create crowding and its benefits</a:t>
            </a:r>
          </a:p>
          <a:p>
            <a:r>
              <a:rPr lang="en-CA" sz="2000" dirty="0">
                <a:latin typeface="Times New Roman" panose="02020603050405020304" pitchFamily="18" charset="0"/>
                <a:cs typeface="Times New Roman" panose="02020603050405020304" pitchFamily="18" charset="0"/>
              </a:rPr>
              <a:t>Product/service people have a prominent role in presentations and decision making</a:t>
            </a:r>
          </a:p>
          <a:p>
            <a:r>
              <a:rPr lang="en-CA" sz="2000" dirty="0">
                <a:latin typeface="Times New Roman" panose="02020603050405020304" pitchFamily="18" charset="0"/>
                <a:cs typeface="Times New Roman" panose="02020603050405020304" pitchFamily="18" charset="0"/>
              </a:rPr>
              <a:t>Relationships are the focus not hierarchy</a:t>
            </a:r>
          </a:p>
          <a:p>
            <a:r>
              <a:rPr lang="en-CA" sz="2000" dirty="0">
                <a:latin typeface="Times New Roman" panose="02020603050405020304" pitchFamily="18" charset="0"/>
                <a:cs typeface="Times New Roman" panose="02020603050405020304" pitchFamily="18" charset="0"/>
              </a:rPr>
              <a:t>Use of OKR’s – management by objectives under a different guise</a:t>
            </a:r>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99787188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TC104033917[[fn=Berlin]]</Template>
  <TotalTime>830</TotalTime>
  <Words>2007</Words>
  <Application>Microsoft Office PowerPoint</Application>
  <PresentationFormat>Widescreen</PresentationFormat>
  <Paragraphs>201</Paragraphs>
  <Slides>27</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MS Gothic</vt:lpstr>
      <vt:lpstr>AR BERKLEY</vt:lpstr>
      <vt:lpstr>Arial</vt:lpstr>
      <vt:lpstr>Arial Black</vt:lpstr>
      <vt:lpstr>Calibri</vt:lpstr>
      <vt:lpstr>French Script MT</vt:lpstr>
      <vt:lpstr>Rosewood Std Regular</vt:lpstr>
      <vt:lpstr>Times New Roman</vt:lpstr>
      <vt:lpstr>Trebuchet MS</vt:lpstr>
      <vt:lpstr>Verdana</vt:lpstr>
      <vt:lpstr>Berlin</vt:lpstr>
      <vt:lpstr>Google/Alphabet – how they manage innovation</vt:lpstr>
      <vt:lpstr>Table of contents</vt:lpstr>
      <vt:lpstr>Overview  More than ‘a combination of strategy, culture and an emphasis on hiring excellence’</vt:lpstr>
      <vt:lpstr>Overview  Establishing a culture was uppermost in the minds of the founders</vt:lpstr>
      <vt:lpstr>Overview What you might discover by viewing this presentation!</vt:lpstr>
      <vt:lpstr>Overview Quick summary of what makes for innovation management at Google.</vt:lpstr>
      <vt:lpstr>Founders’ vision for Google</vt:lpstr>
      <vt:lpstr>Pasteur’s quadrant</vt:lpstr>
      <vt:lpstr>Google’s management of innovation Organization @ Google</vt:lpstr>
      <vt:lpstr>Google’s management of innovation Strategy @ Google</vt:lpstr>
      <vt:lpstr>Google’s management of innovation Board &amp; senior management arrangements @ Google</vt:lpstr>
      <vt:lpstr>Google’s management of innovation Google’s thinking about Google</vt:lpstr>
      <vt:lpstr>Google’s management of innovation The role of engineers</vt:lpstr>
      <vt:lpstr>A MODEL FOR THE SUCCESSFUL MANAGEMENT OF INNOVATION  Six essential components</vt:lpstr>
      <vt:lpstr>Your input to the model?</vt:lpstr>
      <vt:lpstr>Booz&amp;co. The 2013 Global Innovation Study</vt:lpstr>
      <vt:lpstr>PowerPoint Presentation</vt:lpstr>
      <vt:lpstr>Six essential components for the successful management of innovation</vt:lpstr>
      <vt:lpstr>1. Performance management</vt:lpstr>
      <vt:lpstr>2. Communication</vt:lpstr>
      <vt:lpstr>3. Reliability</vt:lpstr>
      <vt:lpstr>4. Technology development</vt:lpstr>
      <vt:lpstr>5. Culture</vt:lpstr>
      <vt:lpstr>6. Strategy and organization</vt:lpstr>
      <vt:lpstr>Google’s contribution to a ‘model for the management of innovation’</vt:lpstr>
      <vt:lpstr>Companies reviewed most recently</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INNOVATION  Six essentials</dc:title>
  <dc:creator>Paul</dc:creator>
  <cp:lastModifiedBy>Paul</cp:lastModifiedBy>
  <cp:revision>92</cp:revision>
  <dcterms:created xsi:type="dcterms:W3CDTF">2014-09-10T12:59:31Z</dcterms:created>
  <dcterms:modified xsi:type="dcterms:W3CDTF">2018-04-24T21:50:36Z</dcterms:modified>
</cp:coreProperties>
</file>